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Paytone One"/>
      <p:regular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Archivo"/>
      <p:regular r:id="rId45"/>
      <p:bold r:id="rId46"/>
      <p:italic r:id="rId47"/>
      <p:boldItalic r:id="rId48"/>
    </p:embeddedFont>
    <p:embeddedFont>
      <p:font typeface="Fira Sans Extra Condensed"/>
      <p:regular r:id="rId49"/>
      <p:bold r:id="rId50"/>
      <p:italic r:id="rId51"/>
      <p:boldItalic r:id="rId52"/>
    </p:embeddedFont>
    <p:embeddedFont>
      <p:font typeface="Archivo SemiBol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747775"/>
          </p15:clr>
        </p15:guide>
        <p15:guide id="2" pos="57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ytoneOne-regular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Archivo-bold.fntdata"/><Relationship Id="rId45" Type="http://schemas.openxmlformats.org/officeDocument/2006/relationships/font" Target="fonts/Archiv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chivo-boldItalic.fntdata"/><Relationship Id="rId47" Type="http://schemas.openxmlformats.org/officeDocument/2006/relationships/font" Target="fonts/Archivo-italic.fntdata"/><Relationship Id="rId49" Type="http://schemas.openxmlformats.org/officeDocument/2006/relationships/font" Target="fonts/FiraSansExtra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-italic.fntdata"/><Relationship Id="rId50" Type="http://schemas.openxmlformats.org/officeDocument/2006/relationships/font" Target="fonts/FiraSansExtraCondensed-bold.fntdata"/><Relationship Id="rId53" Type="http://schemas.openxmlformats.org/officeDocument/2006/relationships/font" Target="fonts/ArchivoSemiBold-regular.fntdata"/><Relationship Id="rId52" Type="http://schemas.openxmlformats.org/officeDocument/2006/relationships/font" Target="fonts/FiraSansExtraCondensed-boldItalic.fntdata"/><Relationship Id="rId11" Type="http://schemas.openxmlformats.org/officeDocument/2006/relationships/slide" Target="slides/slide6.xml"/><Relationship Id="rId55" Type="http://schemas.openxmlformats.org/officeDocument/2006/relationships/font" Target="fonts/ArchivoSemiBold-italic.fntdata"/><Relationship Id="rId10" Type="http://schemas.openxmlformats.org/officeDocument/2006/relationships/slide" Target="slides/slide5.xml"/><Relationship Id="rId54" Type="http://schemas.openxmlformats.org/officeDocument/2006/relationships/font" Target="fonts/Archivo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Archivo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4bd1a5e0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4bd1a5e0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4bd1a5e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4bd1a5e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4bd1a5e0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4bd1a5e0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7bdf1f0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7bdf1f0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7bdf1f07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7bdf1f0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4bd1a5e0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b4bd1a5e0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6f3744b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6f3744b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6f3744b8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6f3744b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6f3744b8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b6f3744b8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not limit to your company - if you can lose you workers because of bookclub - you company sucks , but you can give you team more - videos, bonuses, etc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invite person not group,if you grow slow new people assimilate , otherwise - you  make it comfortable  =&gt; 2 new speakers,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we respect our guests and members, so if english is our common language - do not be shy, say hello and we gonna switch , but we do not make accommodation in advance so it is up to you to inform about your presents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7bdf1e75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7bdf1e75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6fd1308c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6fd1308c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b6ce5123a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b6ce5123a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6ce5123a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b6ce5123a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6ce5123a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b6ce5123a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6ce5123a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b6ce5123a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6ce5123a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b6ce5123a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638013f3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b638013f3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638013f3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b638013f3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638013f3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b638013f3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638013f3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b638013f3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638013f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638013f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880713e8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880713e8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3b1b8ea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e3b1b8ea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880713e8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880713e8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638013f3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638013f3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638013f3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638013f3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4bd1a5e0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4bd1a5e0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4bd1a5e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4bd1a5e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4bd1a5e0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4bd1a5e0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6.png"/><Relationship Id="rId5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Relationship Id="rId4" Type="http://schemas.openxmlformats.org/officeDocument/2006/relationships/image" Target="../media/image6.png"/><Relationship Id="rId5" Type="http://schemas.openxmlformats.org/officeDocument/2006/relationships/image" Target="../media/image39.png"/><Relationship Id="rId6" Type="http://schemas.openxmlformats.org/officeDocument/2006/relationships/image" Target="../media/image24.png"/><Relationship Id="rId7" Type="http://schemas.openxmlformats.org/officeDocument/2006/relationships/image" Target="../media/image48.png"/><Relationship Id="rId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5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5" Type="http://schemas.openxmlformats.org/officeDocument/2006/relationships/image" Target="../media/image4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5" Type="http://schemas.openxmlformats.org/officeDocument/2006/relationships/image" Target="../media/image50.jpg"/><Relationship Id="rId6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6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400925" y="3742800"/>
            <a:ext cx="12724800" cy="28014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UKRAINE’s</a:t>
            </a:r>
            <a:endParaRPr sz="17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111050" y="6274200"/>
            <a:ext cx="10065900" cy="8004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952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02543"/>
                </a:solidFill>
                <a:latin typeface="Paytone One"/>
                <a:ea typeface="Paytone One"/>
                <a:cs typeface="Paytone One"/>
                <a:sym typeface="Paytone One"/>
              </a:rPr>
              <a:t>SCALA COMMUNITY BUILDING LESSONS</a:t>
            </a:r>
            <a:endParaRPr b="1" sz="4000">
              <a:solidFill>
                <a:srgbClr val="00254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28100" y="467050"/>
            <a:ext cx="1006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002543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2023</a:t>
            </a:r>
            <a:endParaRPr sz="2300">
              <a:solidFill>
                <a:srgbClr val="002543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7511750" y="8247350"/>
            <a:ext cx="3264500" cy="1123500"/>
            <a:chOff x="2161275" y="1839225"/>
            <a:chExt cx="3264500" cy="1123500"/>
          </a:xfrm>
        </p:grpSpPr>
        <p:pic>
          <p:nvPicPr>
            <p:cNvPr id="58" name="Google Shape;5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3275" y="184852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 txBox="1"/>
            <p:nvPr/>
          </p:nvSpPr>
          <p:spPr>
            <a:xfrm>
              <a:off x="2161275" y="1839225"/>
              <a:ext cx="2513100" cy="11235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15900000" dist="123825">
                <a:schemeClr val="lt1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100">
                  <a:solidFill>
                    <a:srgbClr val="FFE599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Scala</a:t>
              </a:r>
              <a:endParaRPr sz="6100">
                <a:solidFill>
                  <a:srgbClr val="FFE599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Try</a:t>
            </a:r>
            <a:r>
              <a:rPr lang="ru"/>
              <a:t> </a:t>
            </a: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it small first </a:t>
            </a:r>
            <a:endParaRPr/>
          </a:p>
        </p:txBody>
      </p:sp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623400" y="2304950"/>
            <a:ext cx="8520600" cy="6993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rchivo"/>
                <a:ea typeface="Archivo"/>
                <a:cs typeface="Archivo"/>
                <a:sym typeface="Archivo"/>
              </a:rPr>
              <a:t>Ingredients</a:t>
            </a:r>
            <a:r>
              <a:rPr b="1" lang="ru">
                <a:latin typeface="Archivo"/>
                <a:ea typeface="Archivo"/>
                <a:cs typeface="Archivo"/>
                <a:sym typeface="Archivo"/>
              </a:rPr>
              <a:t>: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57200" lvl="0" marL="457200" rtl="0" algn="l">
              <a:spcBef>
                <a:spcPts val="2400"/>
              </a:spcBef>
              <a:spcAft>
                <a:spcPts val="0"/>
              </a:spcAft>
              <a:buClr>
                <a:srgbClr val="0C5693"/>
              </a:buClr>
              <a:buSzPts val="3600"/>
              <a:buFont typeface="Archivo"/>
              <a:buChar char="■"/>
            </a:pPr>
            <a:r>
              <a:rPr lang="ru">
                <a:latin typeface="Archivo"/>
                <a:ea typeface="Archivo"/>
                <a:cs typeface="Archivo"/>
                <a:sym typeface="Archivo"/>
              </a:rPr>
              <a:t>mentors, leaders, moderators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0C5693"/>
              </a:buClr>
              <a:buSzPts val="3600"/>
              <a:buFont typeface="Archivo"/>
              <a:buChar char="■"/>
            </a:pPr>
            <a:r>
              <a:rPr lang="ru">
                <a:latin typeface="Archivo"/>
                <a:ea typeface="Archivo"/>
                <a:cs typeface="Archivo"/>
                <a:sym typeface="Archivo"/>
              </a:rPr>
              <a:t>persistence &amp; regularity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0C5693"/>
              </a:buClr>
              <a:buSzPts val="3600"/>
              <a:buFont typeface="Archivo"/>
              <a:buChar char="■"/>
            </a:pPr>
            <a:r>
              <a:rPr lang="ru">
                <a:latin typeface="Archivo"/>
                <a:ea typeface="Archivo"/>
                <a:cs typeface="Archivo"/>
                <a:sym typeface="Archivo"/>
              </a:rPr>
              <a:t>common subject (project, open source, courses, interview preparation, book clubs)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0C5693"/>
              </a:buClr>
              <a:buSzPts val="3600"/>
              <a:buFont typeface="Archivo"/>
              <a:buChar char="■"/>
            </a:pPr>
            <a:r>
              <a:rPr lang="ru">
                <a:latin typeface="Archivo"/>
                <a:ea typeface="Archivo"/>
                <a:cs typeface="Archivo"/>
                <a:sym typeface="Archivo"/>
              </a:rPr>
              <a:t>minimum requirement for participation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0C5693"/>
              </a:buClr>
              <a:buSzPts val="3600"/>
              <a:buFont typeface="Archivo"/>
              <a:buChar char="■"/>
            </a:pPr>
            <a:r>
              <a:rPr lang="ru">
                <a:latin typeface="Archivo"/>
                <a:ea typeface="Archivo"/>
                <a:cs typeface="Archivo"/>
                <a:sym typeface="Archivo"/>
              </a:rPr>
              <a:t>easy way to join and left </a:t>
            </a:r>
            <a:r>
              <a:rPr lang="ru">
                <a:latin typeface="Archivo"/>
                <a:ea typeface="Archivo"/>
                <a:cs typeface="Archivo"/>
                <a:sym typeface="Archivo"/>
              </a:rPr>
              <a:t>community</a:t>
            </a:r>
            <a:r>
              <a:rPr lang="ru">
                <a:latin typeface="Archivo"/>
                <a:ea typeface="Archivo"/>
                <a:cs typeface="Archivo"/>
                <a:sym typeface="Archivo"/>
              </a:rPr>
              <a:t> 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0"/>
            <a:ext cx="9317175" cy="104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/>
        </p:nvSpPr>
        <p:spPr>
          <a:xfrm>
            <a:off x="9542175" y="9886800"/>
            <a:ext cx="89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https://variety.com/2023/film/news/professor-sprout-miriam-margolyes-harry-potter-not-important-1235642850/</a:t>
            </a:r>
            <a:endParaRPr/>
          </a:p>
        </p:txBody>
      </p:sp>
      <p:grpSp>
        <p:nvGrpSpPr>
          <p:cNvPr id="230" name="Google Shape;230;p22"/>
          <p:cNvGrpSpPr/>
          <p:nvPr/>
        </p:nvGrpSpPr>
        <p:grpSpPr>
          <a:xfrm>
            <a:off x="101575" y="9163500"/>
            <a:ext cx="3348275" cy="1123500"/>
            <a:chOff x="-12532050" y="1839225"/>
            <a:chExt cx="3348275" cy="1123500"/>
          </a:xfrm>
        </p:grpSpPr>
        <p:pic>
          <p:nvPicPr>
            <p:cNvPr id="231" name="Google Shape;23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136275" y="192472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22"/>
            <p:cNvSpPr txBox="1"/>
            <p:nvPr/>
          </p:nvSpPr>
          <p:spPr>
            <a:xfrm>
              <a:off x="-12532050" y="1839225"/>
              <a:ext cx="2513100" cy="11235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15900000" dist="123825">
                <a:schemeClr val="lt1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100">
                  <a:solidFill>
                    <a:srgbClr val="FFE599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Scala</a:t>
              </a:r>
              <a:endParaRPr sz="6100">
                <a:solidFill>
                  <a:srgbClr val="FFE599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0"/>
            <a:ext cx="16015130" cy="106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>
            <p:ph type="title"/>
          </p:nvPr>
        </p:nvSpPr>
        <p:spPr>
          <a:xfrm>
            <a:off x="623400" y="776100"/>
            <a:ext cx="8993400" cy="1511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Scala Book Club 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11539100" y="9886800"/>
            <a:ext cx="81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https://www.midwaypartnership.com/businesses/genes-bistro/</a:t>
            </a:r>
            <a:endParaRPr/>
          </a:p>
        </p:txBody>
      </p:sp>
      <p:sp>
        <p:nvSpPr>
          <p:cNvPr id="240" name="Google Shape;240;p23"/>
          <p:cNvSpPr txBox="1"/>
          <p:nvPr>
            <p:ph idx="1" type="body"/>
          </p:nvPr>
        </p:nvSpPr>
        <p:spPr>
          <a:xfrm>
            <a:off x="1310350" y="3315325"/>
            <a:ext cx="7317900" cy="465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0C5693"/>
              </a:buClr>
              <a:buSzPts val="3800"/>
              <a:buFont typeface="Archivo"/>
              <a:buChar char="■"/>
            </a:pPr>
            <a:r>
              <a:rPr lang="ru" sz="3800">
                <a:latin typeface="Archivo"/>
                <a:ea typeface="Archivo"/>
                <a:cs typeface="Archivo"/>
                <a:sym typeface="Archivo"/>
              </a:rPr>
              <a:t>i’ll be there for you </a:t>
            </a:r>
            <a:endParaRPr sz="3800">
              <a:latin typeface="Archivo"/>
              <a:ea typeface="Archivo"/>
              <a:cs typeface="Archivo"/>
              <a:sym typeface="Archivo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0C5693"/>
              </a:buClr>
              <a:buSzPts val="3800"/>
              <a:buFont typeface="Archivo"/>
              <a:buChar char="■"/>
            </a:pPr>
            <a:r>
              <a:rPr lang="ru" sz="3800">
                <a:latin typeface="Archivo"/>
                <a:ea typeface="Archivo"/>
                <a:cs typeface="Archivo"/>
                <a:sym typeface="Archivo"/>
              </a:rPr>
              <a:t>it is there for you </a:t>
            </a:r>
            <a:r>
              <a:rPr lang="ru" sz="3800">
                <a:latin typeface="Archivo"/>
                <a:ea typeface="Archivo"/>
                <a:cs typeface="Archivo"/>
                <a:sym typeface="Archivo"/>
              </a:rPr>
              <a:t>wherever</a:t>
            </a:r>
            <a:r>
              <a:rPr lang="ru" sz="3800">
                <a:latin typeface="Archivo"/>
                <a:ea typeface="Archivo"/>
                <a:cs typeface="Archivo"/>
                <a:sym typeface="Archivo"/>
              </a:rPr>
              <a:t> you are because it is online</a:t>
            </a:r>
            <a:endParaRPr sz="3800">
              <a:latin typeface="Archivo"/>
              <a:ea typeface="Archivo"/>
              <a:cs typeface="Archivo"/>
              <a:sym typeface="Archivo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0C5693"/>
              </a:buClr>
              <a:buSzPts val="3800"/>
              <a:buFont typeface="Archivo"/>
              <a:buChar char="■"/>
            </a:pPr>
            <a:r>
              <a:rPr lang="ru" sz="3800">
                <a:latin typeface="Archivo"/>
                <a:ea typeface="Archivo"/>
                <a:cs typeface="Archivo"/>
                <a:sym typeface="Archivo"/>
              </a:rPr>
              <a:t>same place, same time</a:t>
            </a:r>
            <a:endParaRPr sz="3800">
              <a:latin typeface="Archivo"/>
              <a:ea typeface="Archivo"/>
              <a:cs typeface="Archivo"/>
              <a:sym typeface="Archivo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0C5693"/>
              </a:buClr>
              <a:buSzPts val="3800"/>
              <a:buFont typeface="Archivo"/>
              <a:buChar char="■"/>
            </a:pPr>
            <a:r>
              <a:rPr lang="ru" sz="3800">
                <a:latin typeface="Archivo"/>
                <a:ea typeface="Archivo"/>
                <a:cs typeface="Archivo"/>
                <a:sym typeface="Archivo"/>
              </a:rPr>
              <a:t>you know what to expect</a:t>
            </a:r>
            <a:endParaRPr sz="3800">
              <a:latin typeface="Archivo"/>
              <a:ea typeface="Archivo"/>
              <a:cs typeface="Archivo"/>
              <a:sym typeface="Archivo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0C5693"/>
              </a:buClr>
              <a:buSzPts val="3800"/>
              <a:buFont typeface="Archivo"/>
              <a:buChar char="■"/>
            </a:pPr>
            <a:r>
              <a:rPr lang="ru" sz="3800">
                <a:latin typeface="Archivo"/>
                <a:ea typeface="Archivo"/>
                <a:cs typeface="Archivo"/>
                <a:sym typeface="Archivo"/>
              </a:rPr>
              <a:t>no need to dress up :) </a:t>
            </a:r>
            <a:endParaRPr sz="38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41" name="Google Shape;241;p23"/>
          <p:cNvGrpSpPr/>
          <p:nvPr/>
        </p:nvGrpSpPr>
        <p:grpSpPr>
          <a:xfrm>
            <a:off x="101575" y="9163500"/>
            <a:ext cx="3348275" cy="1123500"/>
            <a:chOff x="-12532050" y="1839225"/>
            <a:chExt cx="3348275" cy="1123500"/>
          </a:xfrm>
        </p:grpSpPr>
        <p:pic>
          <p:nvPicPr>
            <p:cNvPr id="242" name="Google Shape;24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136275" y="192472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3"/>
            <p:cNvSpPr txBox="1"/>
            <p:nvPr/>
          </p:nvSpPr>
          <p:spPr>
            <a:xfrm>
              <a:off x="-12532050" y="1839225"/>
              <a:ext cx="2513100" cy="11235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15900000" dist="123825">
                <a:schemeClr val="lt1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100">
                  <a:solidFill>
                    <a:srgbClr val="FFE599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Scala</a:t>
              </a:r>
              <a:endParaRPr sz="6100">
                <a:solidFill>
                  <a:srgbClr val="FFE599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Rules</a:t>
            </a:r>
            <a:r>
              <a:rPr lang="ru" sz="8000"/>
              <a:t> </a:t>
            </a:r>
            <a:endParaRPr sz="8000"/>
          </a:p>
        </p:txBody>
      </p:sp>
      <p:sp>
        <p:nvSpPr>
          <p:cNvPr id="249" name="Google Shape;249;p24"/>
          <p:cNvSpPr txBox="1"/>
          <p:nvPr>
            <p:ph idx="1" type="body"/>
          </p:nvPr>
        </p:nvSpPr>
        <p:spPr>
          <a:xfrm>
            <a:off x="4741400" y="2982225"/>
            <a:ext cx="11208600" cy="6155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7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It  CAN NOT be </a:t>
            </a:r>
            <a:r>
              <a:rPr lang="ru" sz="12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canceled</a:t>
            </a:r>
            <a:endParaRPr sz="1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We do not accept people from terrorist states </a:t>
            </a:r>
            <a:endParaRPr sz="6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4071225" y="3484408"/>
            <a:ext cx="255000" cy="1944000"/>
          </a:xfrm>
          <a:prstGeom prst="rect">
            <a:avLst/>
          </a:prstGeom>
          <a:solidFill>
            <a:srgbClr val="189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4101975" y="7011388"/>
            <a:ext cx="193500" cy="1430400"/>
          </a:xfrm>
          <a:prstGeom prst="rect">
            <a:avLst/>
          </a:prstGeom>
          <a:solidFill>
            <a:srgbClr val="ABC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8610600"/>
            <a:ext cx="3390900" cy="16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24"/>
          <p:cNvGrpSpPr/>
          <p:nvPr/>
        </p:nvGrpSpPr>
        <p:grpSpPr>
          <a:xfrm>
            <a:off x="14727875" y="9046225"/>
            <a:ext cx="3348275" cy="1123500"/>
            <a:chOff x="-12532050" y="1839225"/>
            <a:chExt cx="3348275" cy="1123500"/>
          </a:xfrm>
        </p:grpSpPr>
        <p:pic>
          <p:nvPicPr>
            <p:cNvPr id="254" name="Google Shape;25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136275" y="192472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4"/>
            <p:cNvSpPr txBox="1"/>
            <p:nvPr/>
          </p:nvSpPr>
          <p:spPr>
            <a:xfrm>
              <a:off x="-12532050" y="1839225"/>
              <a:ext cx="2513100" cy="11235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15900000" dist="123825">
                <a:schemeClr val="lt1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100">
                  <a:solidFill>
                    <a:srgbClr val="FFE599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Scala</a:t>
              </a:r>
              <a:endParaRPr sz="6100">
                <a:solidFill>
                  <a:srgbClr val="FFE599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06796">
            <a:off x="14912714" y="-6824"/>
            <a:ext cx="3504347" cy="205284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What it means for attendy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1524650" y="2591775"/>
            <a:ext cx="3233400" cy="1161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5C910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what do you mean that is only one rule?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303" y="8761625"/>
            <a:ext cx="34099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349" y="4020276"/>
            <a:ext cx="2576810" cy="224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5"/>
          <p:cNvGrpSpPr/>
          <p:nvPr/>
        </p:nvGrpSpPr>
        <p:grpSpPr>
          <a:xfrm>
            <a:off x="5422750" y="2411313"/>
            <a:ext cx="10409950" cy="1161300"/>
            <a:chOff x="9996625" y="2076663"/>
            <a:chExt cx="10409950" cy="1161300"/>
          </a:xfrm>
        </p:grpSpPr>
        <p:sp>
          <p:nvSpPr>
            <p:cNvPr id="266" name="Google Shape;266;p25"/>
            <p:cNvSpPr txBox="1"/>
            <p:nvPr/>
          </p:nvSpPr>
          <p:spPr>
            <a:xfrm>
              <a:off x="10331975" y="2186250"/>
              <a:ext cx="100746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You don't have to read the book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9996625" y="2076663"/>
              <a:ext cx="193500" cy="11613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5422750" y="5055438"/>
            <a:ext cx="11716750" cy="1161300"/>
            <a:chOff x="9996625" y="2028513"/>
            <a:chExt cx="11716750" cy="1161300"/>
          </a:xfrm>
        </p:grpSpPr>
        <p:sp>
          <p:nvSpPr>
            <p:cNvPr id="269" name="Google Shape;269;p25"/>
            <p:cNvSpPr txBox="1"/>
            <p:nvPr/>
          </p:nvSpPr>
          <p:spPr>
            <a:xfrm>
              <a:off x="10331975" y="2131925"/>
              <a:ext cx="11381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T</a:t>
              </a: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here is no such thing as a stupid question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9996625" y="2028513"/>
              <a:ext cx="193500" cy="1161300"/>
            </a:xfrm>
            <a:prstGeom prst="rect">
              <a:avLst/>
            </a:prstGeom>
            <a:solidFill>
              <a:srgbClr val="F5C9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5422738" y="3775288"/>
            <a:ext cx="6958463" cy="1161300"/>
            <a:chOff x="5168513" y="2254725"/>
            <a:chExt cx="6958463" cy="1161300"/>
          </a:xfrm>
        </p:grpSpPr>
        <p:sp>
          <p:nvSpPr>
            <p:cNvPr id="272" name="Google Shape;272;p25"/>
            <p:cNvSpPr txBox="1"/>
            <p:nvPr/>
          </p:nvSpPr>
          <p:spPr>
            <a:xfrm>
              <a:off x="5503875" y="2367875"/>
              <a:ext cx="6623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Y</a:t>
              </a: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ou can be late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168513" y="2254725"/>
              <a:ext cx="193500" cy="1161300"/>
            </a:xfrm>
            <a:prstGeom prst="rect">
              <a:avLst/>
            </a:prstGeom>
            <a:solidFill>
              <a:srgbClr val="ABCA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2349125" y="7865750"/>
            <a:ext cx="14714125" cy="1508400"/>
            <a:chOff x="8163468" y="3233438"/>
            <a:chExt cx="9022642" cy="1508400"/>
          </a:xfrm>
        </p:grpSpPr>
        <p:sp>
          <p:nvSpPr>
            <p:cNvPr id="275" name="Google Shape;275;p25"/>
            <p:cNvSpPr txBox="1"/>
            <p:nvPr/>
          </p:nvSpPr>
          <p:spPr>
            <a:xfrm>
              <a:off x="8373610" y="3233438"/>
              <a:ext cx="8812500" cy="15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E</a:t>
              </a: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verything is optional, but me waiting for you every wednesday at the same time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8163468" y="3429913"/>
              <a:ext cx="93300" cy="11613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5422750" y="6333927"/>
            <a:ext cx="12403450" cy="1508497"/>
            <a:chOff x="9844225" y="2217751"/>
            <a:chExt cx="12403450" cy="2714100"/>
          </a:xfrm>
        </p:grpSpPr>
        <p:sp>
          <p:nvSpPr>
            <p:cNvPr id="278" name="Google Shape;278;p25"/>
            <p:cNvSpPr txBox="1"/>
            <p:nvPr/>
          </p:nvSpPr>
          <p:spPr>
            <a:xfrm>
              <a:off x="10255775" y="2217751"/>
              <a:ext cx="11991900" cy="27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You </a:t>
              </a: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can be silent or  be sunshine of meeting - it is up to you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9844225" y="2308293"/>
              <a:ext cx="189900" cy="2089500"/>
            </a:xfrm>
            <a:prstGeom prst="rect">
              <a:avLst/>
            </a:prstGeom>
            <a:solidFill>
              <a:srgbClr val="ABCA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06796">
            <a:off x="14912714" y="-6824"/>
            <a:ext cx="3504347" cy="20528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What it means for moderator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1524650" y="4227375"/>
            <a:ext cx="2998800" cy="821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5C910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What should I do?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303" y="8761625"/>
            <a:ext cx="34099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400" y="5245275"/>
            <a:ext cx="2143677" cy="212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6"/>
          <p:cNvGrpSpPr/>
          <p:nvPr/>
        </p:nvGrpSpPr>
        <p:grpSpPr>
          <a:xfrm>
            <a:off x="5665500" y="2282238"/>
            <a:ext cx="11557650" cy="1161300"/>
            <a:chOff x="7265700" y="2129838"/>
            <a:chExt cx="11557650" cy="1161300"/>
          </a:xfrm>
        </p:grpSpPr>
        <p:sp>
          <p:nvSpPr>
            <p:cNvPr id="290" name="Google Shape;290;p26"/>
            <p:cNvSpPr txBox="1"/>
            <p:nvPr/>
          </p:nvSpPr>
          <p:spPr>
            <a:xfrm>
              <a:off x="7597950" y="2310300"/>
              <a:ext cx="11225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You </a:t>
              </a: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should</a:t>
              </a: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 NOT be smartest person in the room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7265700" y="2129838"/>
              <a:ext cx="193500" cy="11613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6"/>
          <p:cNvGrpSpPr/>
          <p:nvPr/>
        </p:nvGrpSpPr>
        <p:grpSpPr>
          <a:xfrm>
            <a:off x="5645725" y="5143500"/>
            <a:ext cx="11931250" cy="1508400"/>
            <a:chOff x="9958525" y="2160500"/>
            <a:chExt cx="11931250" cy="1508400"/>
          </a:xfrm>
        </p:grpSpPr>
        <p:sp>
          <p:nvSpPr>
            <p:cNvPr id="293" name="Google Shape;293;p26"/>
            <p:cNvSpPr txBox="1"/>
            <p:nvPr/>
          </p:nvSpPr>
          <p:spPr>
            <a:xfrm>
              <a:off x="10331975" y="2160500"/>
              <a:ext cx="11557800" cy="15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A</a:t>
              </a: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sk questions!  if you do not get it, you have group of smart people around it is stupid not to ask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9958525" y="2229938"/>
              <a:ext cx="193500" cy="1161300"/>
            </a:xfrm>
            <a:prstGeom prst="rect">
              <a:avLst/>
            </a:prstGeom>
            <a:solidFill>
              <a:srgbClr val="F5C9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>
            <a:off x="5665500" y="3772988"/>
            <a:ext cx="11557750" cy="1161300"/>
            <a:chOff x="9844225" y="2308313"/>
            <a:chExt cx="11557750" cy="1161300"/>
          </a:xfrm>
        </p:grpSpPr>
        <p:sp>
          <p:nvSpPr>
            <p:cNvPr id="296" name="Google Shape;296;p26"/>
            <p:cNvSpPr txBox="1"/>
            <p:nvPr/>
          </p:nvSpPr>
          <p:spPr>
            <a:xfrm>
              <a:off x="10255775" y="2491950"/>
              <a:ext cx="11146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You should NOT over prepare for meeting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9844225" y="2308313"/>
              <a:ext cx="193500" cy="1161300"/>
            </a:xfrm>
            <a:prstGeom prst="rect">
              <a:avLst/>
            </a:prstGeom>
            <a:solidFill>
              <a:srgbClr val="ABCA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26"/>
          <p:cNvGrpSpPr/>
          <p:nvPr/>
        </p:nvGrpSpPr>
        <p:grpSpPr>
          <a:xfrm>
            <a:off x="5665282" y="8017125"/>
            <a:ext cx="11833881" cy="2216400"/>
            <a:chOff x="10022850" y="3316525"/>
            <a:chExt cx="14571950" cy="2216400"/>
          </a:xfrm>
        </p:grpSpPr>
        <p:sp>
          <p:nvSpPr>
            <p:cNvPr id="299" name="Google Shape;299;p26"/>
            <p:cNvSpPr txBox="1"/>
            <p:nvPr/>
          </p:nvSpPr>
          <p:spPr>
            <a:xfrm>
              <a:off x="10254200" y="3316525"/>
              <a:ext cx="143406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if you do not want to read choose topic you can talk about 1 hour, they are fine with it, they have not read as well))</a:t>
              </a:r>
              <a:r>
                <a:rPr lang="ru" sz="3600">
                  <a:solidFill>
                    <a:schemeClr val="dk2"/>
                  </a:solidFill>
                </a:rPr>
                <a:t> 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0022850" y="3404013"/>
              <a:ext cx="193500" cy="11613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26"/>
          <p:cNvGrpSpPr/>
          <p:nvPr/>
        </p:nvGrpSpPr>
        <p:grpSpPr>
          <a:xfrm>
            <a:off x="5665500" y="6668588"/>
            <a:ext cx="11557750" cy="1161300"/>
            <a:chOff x="9844225" y="2308313"/>
            <a:chExt cx="11557750" cy="1161300"/>
          </a:xfrm>
        </p:grpSpPr>
        <p:sp>
          <p:nvSpPr>
            <p:cNvPr id="302" name="Google Shape;302;p26"/>
            <p:cNvSpPr txBox="1"/>
            <p:nvPr/>
          </p:nvSpPr>
          <p:spPr>
            <a:xfrm>
              <a:off x="10255775" y="2491950"/>
              <a:ext cx="11146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Lets them talk about 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9844225" y="2308313"/>
              <a:ext cx="193500" cy="1161300"/>
            </a:xfrm>
            <a:prstGeom prst="rect">
              <a:avLst/>
            </a:prstGeom>
            <a:solidFill>
              <a:srgbClr val="ABCA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/>
        </p:nvSpPr>
        <p:spPr>
          <a:xfrm>
            <a:off x="5036025" y="3374100"/>
            <a:ext cx="8383500" cy="16623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45 meetings</a:t>
            </a:r>
            <a:endParaRPr sz="9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09" name="Google Shape;309;p27"/>
          <p:cNvSpPr txBox="1"/>
          <p:nvPr>
            <p:ph idx="4294967295" type="title"/>
          </p:nvPr>
        </p:nvSpPr>
        <p:spPr>
          <a:xfrm>
            <a:off x="3401075" y="1218925"/>
            <a:ext cx="13140900" cy="16836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Scala Book Club</a:t>
            </a:r>
            <a:endParaRPr sz="13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310" name="Google Shape;310;p27"/>
          <p:cNvGrpSpPr/>
          <p:nvPr/>
        </p:nvGrpSpPr>
        <p:grpSpPr>
          <a:xfrm>
            <a:off x="15023500" y="9163500"/>
            <a:ext cx="3264500" cy="1123500"/>
            <a:chOff x="2161275" y="1839225"/>
            <a:chExt cx="3264500" cy="1123500"/>
          </a:xfrm>
        </p:grpSpPr>
        <p:pic>
          <p:nvPicPr>
            <p:cNvPr id="311" name="Google Shape;31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3275" y="184852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7"/>
            <p:cNvSpPr txBox="1"/>
            <p:nvPr/>
          </p:nvSpPr>
          <p:spPr>
            <a:xfrm>
              <a:off x="2161275" y="1839225"/>
              <a:ext cx="2513100" cy="11235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15900000" dist="123825">
                <a:schemeClr val="lt1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100">
                  <a:solidFill>
                    <a:srgbClr val="FFE599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Scala</a:t>
              </a:r>
              <a:endParaRPr sz="6100">
                <a:solidFill>
                  <a:srgbClr val="FFE599"/>
                </a:solidFill>
              </a:endParaRPr>
            </a:p>
          </p:txBody>
        </p:sp>
      </p:grpSp>
      <p:pic>
        <p:nvPicPr>
          <p:cNvPr id="313" name="Google Shape;3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8506">
            <a:off x="2531475" y="5153674"/>
            <a:ext cx="10013531" cy="4945801"/>
          </a:xfrm>
          <a:prstGeom prst="rect">
            <a:avLst/>
          </a:prstGeom>
          <a:noFill/>
          <a:ln cap="flat" cmpd="sng" w="38100">
            <a:solidFill>
              <a:srgbClr val="1894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27"/>
          <p:cNvSpPr txBox="1"/>
          <p:nvPr/>
        </p:nvSpPr>
        <p:spPr>
          <a:xfrm>
            <a:off x="12950900" y="6841625"/>
            <a:ext cx="5036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3 talks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/>
        </p:nvSpPr>
        <p:spPr>
          <a:xfrm>
            <a:off x="5036025" y="3344225"/>
            <a:ext cx="8383500" cy="16623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5 books</a:t>
            </a:r>
            <a:endParaRPr sz="9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20" name="Google Shape;320;p28"/>
          <p:cNvSpPr txBox="1"/>
          <p:nvPr>
            <p:ph idx="4294967295" type="title"/>
          </p:nvPr>
        </p:nvSpPr>
        <p:spPr>
          <a:xfrm>
            <a:off x="3401075" y="1218925"/>
            <a:ext cx="13140900" cy="16836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Scala Book Club</a:t>
            </a:r>
            <a:endParaRPr sz="13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321" name="Google Shape;321;p28"/>
          <p:cNvGrpSpPr/>
          <p:nvPr/>
        </p:nvGrpSpPr>
        <p:grpSpPr>
          <a:xfrm>
            <a:off x="15023500" y="9163500"/>
            <a:ext cx="3264500" cy="1123500"/>
            <a:chOff x="2161275" y="1839225"/>
            <a:chExt cx="3264500" cy="1123500"/>
          </a:xfrm>
        </p:grpSpPr>
        <p:pic>
          <p:nvPicPr>
            <p:cNvPr id="322" name="Google Shape;3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3275" y="184852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8"/>
            <p:cNvSpPr txBox="1"/>
            <p:nvPr/>
          </p:nvSpPr>
          <p:spPr>
            <a:xfrm>
              <a:off x="2161275" y="1839225"/>
              <a:ext cx="2513100" cy="11235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15900000" dist="123825">
                <a:schemeClr val="lt1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100">
                  <a:solidFill>
                    <a:srgbClr val="FFE599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Scala</a:t>
              </a:r>
              <a:endParaRPr sz="6100">
                <a:solidFill>
                  <a:srgbClr val="FFE599"/>
                </a:solidFill>
              </a:endParaRPr>
            </a:p>
          </p:txBody>
        </p:sp>
      </p:grpSp>
      <p:pic>
        <p:nvPicPr>
          <p:cNvPr id="324" name="Google Shape;3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4805">
            <a:off x="1383345" y="5929257"/>
            <a:ext cx="2332560" cy="347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90607">
            <a:off x="4674167" y="5748463"/>
            <a:ext cx="2556514" cy="36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5901" y="5840388"/>
            <a:ext cx="2427050" cy="3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60024">
            <a:off x="11664025" y="5793301"/>
            <a:ext cx="2556975" cy="33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81088">
            <a:off x="15023500" y="5964776"/>
            <a:ext cx="2201825" cy="330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/>
        </p:nvSpPr>
        <p:spPr>
          <a:xfrm>
            <a:off x="3585375" y="3344225"/>
            <a:ext cx="12330900" cy="16623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authors visiting</a:t>
            </a:r>
            <a:endParaRPr sz="9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34" name="Google Shape;334;p29"/>
          <p:cNvSpPr txBox="1"/>
          <p:nvPr>
            <p:ph idx="4294967295" type="title"/>
          </p:nvPr>
        </p:nvSpPr>
        <p:spPr>
          <a:xfrm>
            <a:off x="3401075" y="1218925"/>
            <a:ext cx="13140900" cy="16836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Scala Book Club</a:t>
            </a:r>
            <a:endParaRPr sz="13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335" name="Google Shape;335;p29"/>
          <p:cNvGrpSpPr/>
          <p:nvPr/>
        </p:nvGrpSpPr>
        <p:grpSpPr>
          <a:xfrm>
            <a:off x="15023500" y="9163500"/>
            <a:ext cx="3264500" cy="1123500"/>
            <a:chOff x="2161275" y="1839225"/>
            <a:chExt cx="3264500" cy="1123500"/>
          </a:xfrm>
        </p:grpSpPr>
        <p:pic>
          <p:nvPicPr>
            <p:cNvPr id="336" name="Google Shape;33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3275" y="184852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29"/>
            <p:cNvSpPr txBox="1"/>
            <p:nvPr/>
          </p:nvSpPr>
          <p:spPr>
            <a:xfrm>
              <a:off x="2161275" y="1839225"/>
              <a:ext cx="2513100" cy="11235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15900000" dist="123825">
                <a:schemeClr val="lt1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100">
                  <a:solidFill>
                    <a:srgbClr val="FFE599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Scala</a:t>
              </a:r>
              <a:endParaRPr sz="6100">
                <a:solidFill>
                  <a:srgbClr val="FFE599"/>
                </a:solidFill>
              </a:endParaRPr>
            </a:p>
          </p:txBody>
        </p:sp>
      </p:grpSp>
      <p:pic>
        <p:nvPicPr>
          <p:cNvPr id="338" name="Google Shape;3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4352" y="5786200"/>
            <a:ext cx="6045998" cy="373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90607">
            <a:off x="9130742" y="5986875"/>
            <a:ext cx="2556514" cy="36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0150" y="6284350"/>
            <a:ext cx="5889874" cy="320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66365">
            <a:off x="967396" y="6275048"/>
            <a:ext cx="2432132" cy="362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0"/>
          <p:cNvPicPr preferRelativeResize="0"/>
          <p:nvPr/>
        </p:nvPicPr>
        <p:blipFill rotWithShape="1">
          <a:blip r:embed="rId3">
            <a:alphaModFix/>
          </a:blip>
          <a:srcRect b="0" l="6402" r="0" t="0"/>
          <a:stretch/>
        </p:blipFill>
        <p:spPr>
          <a:xfrm>
            <a:off x="24326" y="0"/>
            <a:ext cx="198299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/>
          <p:nvPr/>
        </p:nvSpPr>
        <p:spPr>
          <a:xfrm>
            <a:off x="1566425" y="818750"/>
            <a:ext cx="9489600" cy="2606700"/>
          </a:xfrm>
          <a:prstGeom prst="roundRect">
            <a:avLst>
              <a:gd fmla="val 16667" name="adj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Invite the person not a</a:t>
            </a: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  </a:t>
            </a: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group</a:t>
            </a:r>
            <a:endParaRPr sz="7610">
              <a:solidFill>
                <a:schemeClr val="dk2"/>
              </a:solidFill>
            </a:endParaRPr>
          </a:p>
        </p:txBody>
      </p:sp>
      <p:sp>
        <p:nvSpPr>
          <p:cNvPr id="348" name="Google Shape;348;p30"/>
          <p:cNvSpPr txBox="1"/>
          <p:nvPr/>
        </p:nvSpPr>
        <p:spPr>
          <a:xfrm rot="-393095">
            <a:off x="4402723" y="6329217"/>
            <a:ext cx="4974687" cy="1000417"/>
          </a:xfrm>
          <a:prstGeom prst="rect">
            <a:avLst/>
          </a:prstGeom>
          <a:solidFill>
            <a:srgbClr val="F5C91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3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Grow slowly </a:t>
            </a:r>
            <a:endParaRPr sz="53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199692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1"/>
          <p:cNvSpPr/>
          <p:nvPr/>
        </p:nvSpPr>
        <p:spPr>
          <a:xfrm>
            <a:off x="1440850" y="2680650"/>
            <a:ext cx="15596400" cy="485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ru" sz="7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Your involvement in the book club doesn't end with your engagement with the company</a:t>
            </a:r>
            <a:endParaRPr sz="7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675" y="-675800"/>
            <a:ext cx="5380401" cy="1305920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 flipH="1" rot="5400000">
            <a:off x="2170775" y="2501338"/>
            <a:ext cx="5959200" cy="5959200"/>
          </a:xfrm>
          <a:prstGeom prst="blockArc">
            <a:avLst>
              <a:gd fmla="val 10790834" name="adj1"/>
              <a:gd fmla="val 9790" name="adj2"/>
              <a:gd fmla="val 9048" name="adj3"/>
            </a:avLst>
          </a:prstGeom>
          <a:solidFill>
            <a:srgbClr val="189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flipH="1" rot="5400000">
            <a:off x="2876000" y="3206563"/>
            <a:ext cx="4548900" cy="4548900"/>
          </a:xfrm>
          <a:prstGeom prst="blockArc">
            <a:avLst>
              <a:gd fmla="val 4037015" name="adj1"/>
              <a:gd fmla="val 9790" name="adj2"/>
              <a:gd fmla="val 9048" name="adj3"/>
            </a:avLst>
          </a:prstGeom>
          <a:solidFill>
            <a:srgbClr val="F5C9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flipH="1" rot="5400000">
            <a:off x="3505050" y="3835613"/>
            <a:ext cx="3290700" cy="3290700"/>
          </a:xfrm>
          <a:prstGeom prst="blockArc">
            <a:avLst>
              <a:gd fmla="val 1377407" name="adj1"/>
              <a:gd fmla="val 9790" name="adj2"/>
              <a:gd fmla="val 9048" name="adj3"/>
            </a:avLst>
          </a:prstGeom>
          <a:solidFill>
            <a:srgbClr val="ABC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 flipH="1" rot="5400000">
            <a:off x="4030525" y="4361088"/>
            <a:ext cx="2239800" cy="2239800"/>
          </a:xfrm>
          <a:prstGeom prst="blockArc">
            <a:avLst>
              <a:gd fmla="val 6391578" name="adj1"/>
              <a:gd fmla="val 33757" name="adj2"/>
              <a:gd fmla="val 18514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336625" y="1525875"/>
            <a:ext cx="270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10 in programming</a:t>
            </a:r>
            <a:endParaRPr sz="24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157325" y="2010475"/>
            <a:ext cx="1743038" cy="1037000"/>
          </a:xfrm>
          <a:custGeom>
            <a:rect b="b" l="l" r="r" t="t"/>
            <a:pathLst>
              <a:path extrusionOk="0" h="41480" w="48117">
                <a:moveTo>
                  <a:pt x="48117" y="0"/>
                </a:moveTo>
                <a:lnTo>
                  <a:pt x="0" y="0"/>
                </a:lnTo>
                <a:lnTo>
                  <a:pt x="0" y="41480"/>
                </a:lnTo>
              </a:path>
            </a:pathLst>
          </a:custGeom>
          <a:noFill/>
          <a:ln cap="flat" cmpd="sng" w="28575">
            <a:solidFill>
              <a:srgbClr val="1894F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Google Shape;71;p14"/>
          <p:cNvSpPr txBox="1"/>
          <p:nvPr/>
        </p:nvSpPr>
        <p:spPr>
          <a:xfrm>
            <a:off x="6754450" y="2757875"/>
            <a:ext cx="246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5 in  Scala</a:t>
            </a:r>
            <a:endParaRPr sz="24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678250" y="3206572"/>
            <a:ext cx="1202925" cy="848473"/>
          </a:xfrm>
          <a:custGeom>
            <a:rect b="b" l="l" r="r" t="t"/>
            <a:pathLst>
              <a:path extrusionOk="0" h="41480" w="48117">
                <a:moveTo>
                  <a:pt x="48117" y="0"/>
                </a:moveTo>
                <a:lnTo>
                  <a:pt x="0" y="0"/>
                </a:lnTo>
                <a:lnTo>
                  <a:pt x="0" y="41480"/>
                </a:lnTo>
              </a:path>
            </a:pathLst>
          </a:custGeom>
          <a:noFill/>
          <a:ln cap="flat" cmpd="sng" w="28575">
            <a:solidFill>
              <a:srgbClr val="F5C91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Google Shape;73;p14"/>
          <p:cNvSpPr txBox="1"/>
          <p:nvPr/>
        </p:nvSpPr>
        <p:spPr>
          <a:xfrm>
            <a:off x="7657900" y="3655675"/>
            <a:ext cx="192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5 in teaching</a:t>
            </a:r>
            <a:endParaRPr sz="24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6678250" y="4117103"/>
            <a:ext cx="2557925" cy="1293016"/>
          </a:xfrm>
          <a:custGeom>
            <a:rect b="b" l="l" r="r" t="t"/>
            <a:pathLst>
              <a:path extrusionOk="0" h="41964" w="102317">
                <a:moveTo>
                  <a:pt x="102317" y="0"/>
                </a:moveTo>
                <a:lnTo>
                  <a:pt x="0" y="484"/>
                </a:lnTo>
                <a:lnTo>
                  <a:pt x="0" y="41964"/>
                </a:lnTo>
              </a:path>
            </a:pathLst>
          </a:custGeom>
          <a:noFill/>
          <a:ln cap="flat" cmpd="sng" w="28575">
            <a:solidFill>
              <a:srgbClr val="ABCAE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14"/>
          <p:cNvSpPr txBox="1"/>
          <p:nvPr/>
        </p:nvSpPr>
        <p:spPr>
          <a:xfrm>
            <a:off x="7962706" y="4755862"/>
            <a:ext cx="126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>
            <a:off x="6042225" y="5494763"/>
            <a:ext cx="3207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10458250" y="4376913"/>
            <a:ext cx="66231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Engineer and Scala community leader at Intellias</a:t>
            </a:r>
            <a:endParaRPr sz="27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9996625" y="4238313"/>
            <a:ext cx="193500" cy="1161300"/>
          </a:xfrm>
          <a:prstGeom prst="rect">
            <a:avLst/>
          </a:prstGeom>
          <a:solidFill>
            <a:srgbClr val="189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9996625" y="5167638"/>
            <a:ext cx="193500" cy="1161300"/>
          </a:xfrm>
          <a:prstGeom prst="rect">
            <a:avLst/>
          </a:prstGeom>
          <a:solidFill>
            <a:srgbClr val="F5C9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10458250" y="5670113"/>
            <a:ext cx="66231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Worked as a functional programming instructor at Igor Sikorsky Kyiv Polytechnic Institute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9996625" y="6263163"/>
            <a:ext cx="193500" cy="1430400"/>
          </a:xfrm>
          <a:prstGeom prst="rect">
            <a:avLst/>
          </a:prstGeom>
          <a:solidFill>
            <a:srgbClr val="ABC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9996625" y="7331697"/>
            <a:ext cx="193500" cy="11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9250125" y="71325"/>
            <a:ext cx="8635800" cy="32016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8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Olga Mazhara</a:t>
            </a:r>
            <a:endParaRPr sz="98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7821675" y="5026575"/>
            <a:ext cx="223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1.5</a:t>
            </a:r>
            <a:r>
              <a:rPr lang="ru" sz="24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 in teaching Scala</a:t>
            </a:r>
            <a:endParaRPr sz="24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8250" y="7625150"/>
            <a:ext cx="2557925" cy="59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84300" y="7635300"/>
            <a:ext cx="4013392" cy="59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4"/>
          <p:cNvGrpSpPr/>
          <p:nvPr/>
        </p:nvGrpSpPr>
        <p:grpSpPr>
          <a:xfrm>
            <a:off x="15023500" y="9163500"/>
            <a:ext cx="3264500" cy="1123500"/>
            <a:chOff x="2161275" y="1839225"/>
            <a:chExt cx="3264500" cy="1123500"/>
          </a:xfrm>
        </p:grpSpPr>
        <p:pic>
          <p:nvPicPr>
            <p:cNvPr id="88" name="Google Shape;88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73275" y="184852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4"/>
            <p:cNvSpPr txBox="1"/>
            <p:nvPr/>
          </p:nvSpPr>
          <p:spPr>
            <a:xfrm>
              <a:off x="2161275" y="1839225"/>
              <a:ext cx="2513100" cy="11235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15900000" dist="123825">
                <a:schemeClr val="lt1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100">
                  <a:solidFill>
                    <a:srgbClr val="FFE599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Scala</a:t>
              </a:r>
              <a:endParaRPr sz="6100">
                <a:solidFill>
                  <a:srgbClr val="FFE599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Collect individual feedback 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1524651" y="2379075"/>
            <a:ext cx="3551700" cy="1374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5C910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"It's been a while since I've seen you on Book Club. What's up?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61" name="Google Shape;361;p32"/>
          <p:cNvSpPr/>
          <p:nvPr/>
        </p:nvSpPr>
        <p:spPr>
          <a:xfrm rot="561033">
            <a:off x="7478746" y="2487941"/>
            <a:ext cx="2553631" cy="1111273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Book is to difficult 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303" y="8761625"/>
            <a:ext cx="34099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606796">
            <a:off x="14912714" y="-6824"/>
            <a:ext cx="3504347" cy="205284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/>
          <p:nvPr/>
        </p:nvSpPr>
        <p:spPr>
          <a:xfrm rot="-780018">
            <a:off x="5378069" y="4167565"/>
            <a:ext cx="2040398" cy="92151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Book is too simple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13068175" y="2546625"/>
            <a:ext cx="2623500" cy="871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to </a:t>
            </a: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theoretical</a:t>
            </a: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10739350" y="3949875"/>
            <a:ext cx="3176100" cy="1796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I go to </a:t>
            </a: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gym</a:t>
            </a: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 at the same </a:t>
            </a: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time</a:t>
            </a:r>
            <a:r>
              <a:rPr lang="ru"/>
              <a:t> </a:t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>
            <a:off x="2948725" y="6692175"/>
            <a:ext cx="3410100" cy="1450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mother in law is visiting us 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7187500" y="5109825"/>
            <a:ext cx="3049200" cy="16587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it’s boooring…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10505200" y="7271175"/>
            <a:ext cx="3410100" cy="871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I wish to see more practical staff </a:t>
            </a: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14343125" y="5143500"/>
            <a:ext cx="2865000" cy="1374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why should i go at all?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6608825" y="8443300"/>
            <a:ext cx="3410100" cy="954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ABCAE3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bla bla… how to apply this book?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400" y="3949875"/>
            <a:ext cx="2143677" cy="21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Collect individual feedback 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1524651" y="2379075"/>
            <a:ext cx="3551700" cy="1374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CCCCCC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"It's been a while since I've seen you on Book Club. What's up?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79" name="Google Shape;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72" y="3949863"/>
            <a:ext cx="2623425" cy="25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/>
          <p:nvPr/>
        </p:nvSpPr>
        <p:spPr>
          <a:xfrm rot="560912">
            <a:off x="7991643" y="2529821"/>
            <a:ext cx="2061074" cy="820928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CCCCC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Book is to difficult 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303" y="8761625"/>
            <a:ext cx="34099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606796">
            <a:off x="14912714" y="-6824"/>
            <a:ext cx="3504347" cy="205284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/>
          <p:nvPr/>
        </p:nvSpPr>
        <p:spPr>
          <a:xfrm rot="-780018">
            <a:off x="5378069" y="4167565"/>
            <a:ext cx="2040398" cy="92151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CCCCC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Book is too simple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13068175" y="2546625"/>
            <a:ext cx="2623500" cy="871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5C910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to theoretical 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10739350" y="3949875"/>
            <a:ext cx="2941800" cy="1524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CCCCCC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I go to gym at the same time</a:t>
            </a:r>
            <a:r>
              <a:rPr lang="ru"/>
              <a:t> </a:t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>
            <a:off x="2948725" y="6692175"/>
            <a:ext cx="3410100" cy="1450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CCCCCC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mother in law is visiting us 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7371800" y="5109825"/>
            <a:ext cx="2865000" cy="1374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CCCCCC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it’s boooring…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10588575" y="6115225"/>
            <a:ext cx="3410100" cy="871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5C910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I wish to see more practical staff </a:t>
            </a:r>
            <a:endParaRPr/>
          </a:p>
        </p:txBody>
      </p:sp>
      <p:sp>
        <p:nvSpPr>
          <p:cNvPr id="389" name="Google Shape;389;p33"/>
          <p:cNvSpPr/>
          <p:nvPr/>
        </p:nvSpPr>
        <p:spPr>
          <a:xfrm>
            <a:off x="14393375" y="4280825"/>
            <a:ext cx="2865000" cy="1374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CCCCCC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why should i go at all?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3283800" y="8862900"/>
            <a:ext cx="3410100" cy="954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5C910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bla bla… how to apply this book?</a:t>
            </a:r>
            <a:endParaRPr sz="21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 rot="-480046">
            <a:off x="7814351" y="7438858"/>
            <a:ext cx="9660433" cy="1816194"/>
          </a:xfrm>
          <a:prstGeom prst="rect">
            <a:avLst/>
          </a:prstGeom>
          <a:solidFill>
            <a:srgbClr val="F5C91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3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react on feedback but not try to please everyone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/>
        </p:nvSpPr>
        <p:spPr>
          <a:xfrm>
            <a:off x="2230650" y="2596650"/>
            <a:ext cx="13826700" cy="16623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What we have tried</a:t>
            </a:r>
            <a:endParaRPr sz="9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2627050" y="4328075"/>
            <a:ext cx="40236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Pet project</a:t>
            </a:r>
            <a:r>
              <a:rPr lang="ru" sz="2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just 1 person worked on it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difficult to organize people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we have enough work at work 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but we have a lot of new inner jokes about it :) </a:t>
            </a:r>
            <a:endParaRPr sz="4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7132200" y="4328075"/>
            <a:ext cx="4023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Scala breaks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t/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11637350" y="4328075"/>
            <a:ext cx="4023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Open source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t/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00" name="Google Shape;400;p34"/>
          <p:cNvGrpSpPr/>
          <p:nvPr/>
        </p:nvGrpSpPr>
        <p:grpSpPr>
          <a:xfrm>
            <a:off x="2510050" y="4447625"/>
            <a:ext cx="48000" cy="3839998"/>
            <a:chOff x="2510050" y="4295225"/>
            <a:chExt cx="48000" cy="3839998"/>
          </a:xfrm>
        </p:grpSpPr>
        <p:sp>
          <p:nvSpPr>
            <p:cNvPr id="401" name="Google Shape;401;p34"/>
            <p:cNvSpPr/>
            <p:nvPr/>
          </p:nvSpPr>
          <p:spPr>
            <a:xfrm>
              <a:off x="2510050" y="4295225"/>
              <a:ext cx="48000" cy="19200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2510050" y="6215223"/>
              <a:ext cx="48000" cy="1920000"/>
            </a:xfrm>
            <a:prstGeom prst="rect">
              <a:avLst/>
            </a:prstGeom>
            <a:solidFill>
              <a:srgbClr val="F5C9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34"/>
          <p:cNvSpPr/>
          <p:nvPr/>
        </p:nvSpPr>
        <p:spPr>
          <a:xfrm>
            <a:off x="7049725" y="4447625"/>
            <a:ext cx="48000" cy="1920000"/>
          </a:xfrm>
          <a:prstGeom prst="rect">
            <a:avLst/>
          </a:prstGeom>
          <a:solidFill>
            <a:srgbClr val="189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049725" y="6367623"/>
            <a:ext cx="48000" cy="1920000"/>
          </a:xfrm>
          <a:prstGeom prst="rect">
            <a:avLst/>
          </a:prstGeom>
          <a:solidFill>
            <a:srgbClr val="F5C9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11512700" y="4447625"/>
            <a:ext cx="48000" cy="1920000"/>
          </a:xfrm>
          <a:prstGeom prst="rect">
            <a:avLst/>
          </a:prstGeom>
          <a:solidFill>
            <a:srgbClr val="189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11512700" y="6367623"/>
            <a:ext cx="48000" cy="1920000"/>
          </a:xfrm>
          <a:prstGeom prst="rect">
            <a:avLst/>
          </a:prstGeom>
          <a:solidFill>
            <a:srgbClr val="F5C9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92788">
            <a:off x="6887530" y="4295698"/>
            <a:ext cx="6923645" cy="461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/>
          <p:nvPr/>
        </p:nvSpPr>
        <p:spPr>
          <a:xfrm>
            <a:off x="2230650" y="2596650"/>
            <a:ext cx="13826700" cy="16623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What we have tried</a:t>
            </a:r>
            <a:endParaRPr sz="9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2627050" y="4328075"/>
            <a:ext cx="40236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Pet project</a:t>
            </a:r>
            <a:r>
              <a:rPr lang="ru" sz="2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just 1 person worked on it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difficult to organize people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we have enough work at work 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but we have a lot of new inner jokes about it :) </a:t>
            </a:r>
            <a:endParaRPr sz="4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7132200" y="4328075"/>
            <a:ext cx="4023600" cy="4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Scala breaks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add other talks and topics between chapters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prepare some interview like tasks to discus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share some news from Scala word 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talk about completely random staff 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11637350" y="4328075"/>
            <a:ext cx="402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Open source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t/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16" name="Google Shape;416;p35"/>
          <p:cNvGrpSpPr/>
          <p:nvPr/>
        </p:nvGrpSpPr>
        <p:grpSpPr>
          <a:xfrm>
            <a:off x="2510050" y="4447625"/>
            <a:ext cx="48000" cy="3839998"/>
            <a:chOff x="2510050" y="4295225"/>
            <a:chExt cx="48000" cy="3839998"/>
          </a:xfrm>
        </p:grpSpPr>
        <p:sp>
          <p:nvSpPr>
            <p:cNvPr id="417" name="Google Shape;417;p35"/>
            <p:cNvSpPr/>
            <p:nvPr/>
          </p:nvSpPr>
          <p:spPr>
            <a:xfrm>
              <a:off x="2510050" y="4295225"/>
              <a:ext cx="48000" cy="19200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510050" y="6215223"/>
              <a:ext cx="48000" cy="1920000"/>
            </a:xfrm>
            <a:prstGeom prst="rect">
              <a:avLst/>
            </a:prstGeom>
            <a:solidFill>
              <a:srgbClr val="F5C9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5"/>
          <p:cNvSpPr/>
          <p:nvPr/>
        </p:nvSpPr>
        <p:spPr>
          <a:xfrm>
            <a:off x="7049725" y="4447625"/>
            <a:ext cx="48000" cy="1920000"/>
          </a:xfrm>
          <a:prstGeom prst="rect">
            <a:avLst/>
          </a:prstGeom>
          <a:solidFill>
            <a:srgbClr val="189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"/>
          <p:cNvSpPr/>
          <p:nvPr/>
        </p:nvSpPr>
        <p:spPr>
          <a:xfrm>
            <a:off x="7049725" y="6367623"/>
            <a:ext cx="48000" cy="1920000"/>
          </a:xfrm>
          <a:prstGeom prst="rect">
            <a:avLst/>
          </a:prstGeom>
          <a:solidFill>
            <a:srgbClr val="F5C9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5"/>
          <p:cNvSpPr/>
          <p:nvPr/>
        </p:nvSpPr>
        <p:spPr>
          <a:xfrm>
            <a:off x="11512700" y="4447625"/>
            <a:ext cx="48000" cy="1920000"/>
          </a:xfrm>
          <a:prstGeom prst="rect">
            <a:avLst/>
          </a:prstGeom>
          <a:solidFill>
            <a:srgbClr val="189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5"/>
          <p:cNvSpPr/>
          <p:nvPr/>
        </p:nvSpPr>
        <p:spPr>
          <a:xfrm>
            <a:off x="11512700" y="6367623"/>
            <a:ext cx="48000" cy="1920000"/>
          </a:xfrm>
          <a:prstGeom prst="rect">
            <a:avLst/>
          </a:prstGeom>
          <a:solidFill>
            <a:srgbClr val="F5C9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9757">
            <a:off x="11060518" y="5742181"/>
            <a:ext cx="6761638" cy="387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/>
          <p:nvPr/>
        </p:nvSpPr>
        <p:spPr>
          <a:xfrm>
            <a:off x="2230650" y="2596650"/>
            <a:ext cx="13826700" cy="16623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What we have tried</a:t>
            </a:r>
            <a:endParaRPr sz="9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>
            <a:off x="2627050" y="4328075"/>
            <a:ext cx="40236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Pet project</a:t>
            </a:r>
            <a:r>
              <a:rPr lang="ru" sz="2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just 1 person worked on it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difficult to </a:t>
            </a: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organize</a:t>
            </a: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 people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we have enough work at work 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but we have a lot of new inner jokes about it :) </a:t>
            </a:r>
            <a:endParaRPr sz="4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7132200" y="4328075"/>
            <a:ext cx="4023600" cy="4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Scala breaks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add other talks and topics between chapters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prepare some interview like tasks to discus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share some news from Scala word 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talk about completely random staff 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11637350" y="4328075"/>
            <a:ext cx="40236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Open source</a:t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some members already contributors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543"/>
              </a:buClr>
              <a:buSzPts val="2200"/>
              <a:buFont typeface="Archivo"/>
              <a:buChar char="■"/>
            </a:pPr>
            <a:r>
              <a:rPr lang="ru" sz="22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rPr>
              <a:t>could be used as offline meet up activity </a:t>
            </a:r>
            <a:endParaRPr sz="2200">
              <a:solidFill>
                <a:srgbClr val="0025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32" name="Google Shape;432;p36"/>
          <p:cNvGrpSpPr/>
          <p:nvPr/>
        </p:nvGrpSpPr>
        <p:grpSpPr>
          <a:xfrm>
            <a:off x="2510050" y="4447625"/>
            <a:ext cx="48000" cy="3839998"/>
            <a:chOff x="2510050" y="4295225"/>
            <a:chExt cx="48000" cy="3839998"/>
          </a:xfrm>
        </p:grpSpPr>
        <p:sp>
          <p:nvSpPr>
            <p:cNvPr id="433" name="Google Shape;433;p36"/>
            <p:cNvSpPr/>
            <p:nvPr/>
          </p:nvSpPr>
          <p:spPr>
            <a:xfrm>
              <a:off x="2510050" y="4295225"/>
              <a:ext cx="48000" cy="19200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2510050" y="6215223"/>
              <a:ext cx="48000" cy="1920000"/>
            </a:xfrm>
            <a:prstGeom prst="rect">
              <a:avLst/>
            </a:prstGeom>
            <a:solidFill>
              <a:srgbClr val="F5C9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6"/>
          <p:cNvSpPr/>
          <p:nvPr/>
        </p:nvSpPr>
        <p:spPr>
          <a:xfrm>
            <a:off x="7049725" y="4447625"/>
            <a:ext cx="48000" cy="1920000"/>
          </a:xfrm>
          <a:prstGeom prst="rect">
            <a:avLst/>
          </a:prstGeom>
          <a:solidFill>
            <a:srgbClr val="189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7049725" y="6367623"/>
            <a:ext cx="48000" cy="1920000"/>
          </a:xfrm>
          <a:prstGeom prst="rect">
            <a:avLst/>
          </a:prstGeom>
          <a:solidFill>
            <a:srgbClr val="F5C9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512700" y="4447625"/>
            <a:ext cx="48000" cy="1920000"/>
          </a:xfrm>
          <a:prstGeom prst="rect">
            <a:avLst/>
          </a:prstGeom>
          <a:solidFill>
            <a:srgbClr val="189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6"/>
          <p:cNvSpPr/>
          <p:nvPr/>
        </p:nvSpPr>
        <p:spPr>
          <a:xfrm>
            <a:off x="11512700" y="6367623"/>
            <a:ext cx="48000" cy="1920000"/>
          </a:xfrm>
          <a:prstGeom prst="rect">
            <a:avLst/>
          </a:prstGeom>
          <a:solidFill>
            <a:srgbClr val="F5C9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1305">
            <a:off x="3151659" y="4850482"/>
            <a:ext cx="7469882" cy="4161610"/>
          </a:xfrm>
          <a:prstGeom prst="rect">
            <a:avLst/>
          </a:prstGeom>
          <a:noFill/>
          <a:ln cap="flat" cmpd="sng" w="28575">
            <a:solidFill>
              <a:srgbClr val="0C569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150" y="-24100"/>
            <a:ext cx="18380351" cy="103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7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Know your people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446" name="Google Shape;446;p37"/>
          <p:cNvGrpSpPr/>
          <p:nvPr/>
        </p:nvGrpSpPr>
        <p:grpSpPr>
          <a:xfrm>
            <a:off x="9996625" y="2257113"/>
            <a:ext cx="6958450" cy="1161300"/>
            <a:chOff x="9996625" y="2257113"/>
            <a:chExt cx="6958450" cy="1161300"/>
          </a:xfrm>
        </p:grpSpPr>
        <p:sp>
          <p:nvSpPr>
            <p:cNvPr id="447" name="Google Shape;447;p37"/>
            <p:cNvSpPr txBox="1"/>
            <p:nvPr/>
          </p:nvSpPr>
          <p:spPr>
            <a:xfrm>
              <a:off x="10331975" y="2437563"/>
              <a:ext cx="6623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They do not talk and it is fine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9996625" y="2257113"/>
              <a:ext cx="193500" cy="11613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37"/>
          <p:cNvSpPr/>
          <p:nvPr/>
        </p:nvSpPr>
        <p:spPr>
          <a:xfrm flipH="1" rot="5400000">
            <a:off x="2748975" y="4198238"/>
            <a:ext cx="2239800" cy="2239800"/>
          </a:xfrm>
          <a:prstGeom prst="blockArc">
            <a:avLst>
              <a:gd fmla="val 6391578" name="adj1"/>
              <a:gd fmla="val 33757" name="adj2"/>
              <a:gd fmla="val 18514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7241">
            <a:off x="5354289" y="3394474"/>
            <a:ext cx="4069274" cy="5425703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81579">
            <a:off x="1330641" y="2417907"/>
            <a:ext cx="4157467" cy="5543335"/>
          </a:xfrm>
          <a:prstGeom prst="rect">
            <a:avLst/>
          </a:prstGeom>
          <a:noFill/>
          <a:ln cap="flat" cmpd="sng" w="28575">
            <a:solidFill>
              <a:srgbClr val="1894F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350" y="-100300"/>
            <a:ext cx="18380351" cy="103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8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Know your people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458" name="Google Shape;458;p38"/>
          <p:cNvGrpSpPr/>
          <p:nvPr/>
        </p:nvGrpSpPr>
        <p:grpSpPr>
          <a:xfrm>
            <a:off x="9996625" y="2257113"/>
            <a:ext cx="6958450" cy="1161300"/>
            <a:chOff x="9996625" y="2257113"/>
            <a:chExt cx="6958450" cy="1161300"/>
          </a:xfrm>
        </p:grpSpPr>
        <p:sp>
          <p:nvSpPr>
            <p:cNvPr id="459" name="Google Shape;459;p38"/>
            <p:cNvSpPr txBox="1"/>
            <p:nvPr/>
          </p:nvSpPr>
          <p:spPr>
            <a:xfrm>
              <a:off x="10331975" y="2437563"/>
              <a:ext cx="6623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They do not talk and it is fine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9996625" y="2257113"/>
              <a:ext cx="193500" cy="11613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38"/>
          <p:cNvGrpSpPr/>
          <p:nvPr/>
        </p:nvGrpSpPr>
        <p:grpSpPr>
          <a:xfrm>
            <a:off x="554050" y="2497125"/>
            <a:ext cx="16401025" cy="4828476"/>
            <a:chOff x="554050" y="2497125"/>
            <a:chExt cx="16401025" cy="4828476"/>
          </a:xfrm>
        </p:grpSpPr>
        <p:grpSp>
          <p:nvGrpSpPr>
            <p:cNvPr id="462" name="Google Shape;462;p38"/>
            <p:cNvGrpSpPr/>
            <p:nvPr/>
          </p:nvGrpSpPr>
          <p:grpSpPr>
            <a:xfrm>
              <a:off x="9996625" y="3777663"/>
              <a:ext cx="6958450" cy="1161300"/>
              <a:chOff x="9996625" y="2257113"/>
              <a:chExt cx="6958450" cy="1161300"/>
            </a:xfrm>
          </p:grpSpPr>
          <p:sp>
            <p:nvSpPr>
              <p:cNvPr id="463" name="Google Shape;463;p38"/>
              <p:cNvSpPr txBox="1"/>
              <p:nvPr/>
            </p:nvSpPr>
            <p:spPr>
              <a:xfrm>
                <a:off x="10331975" y="2437563"/>
                <a:ext cx="66231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4000">
                    <a:solidFill>
                      <a:srgbClr val="002543"/>
                    </a:solidFill>
                    <a:latin typeface="Archivo"/>
                    <a:ea typeface="Archivo"/>
                    <a:cs typeface="Archivo"/>
                    <a:sym typeface="Archivo"/>
                  </a:rPr>
                  <a:t>Cameras turned off - OK!</a:t>
                </a:r>
                <a:endParaRPr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9996625" y="2257113"/>
                <a:ext cx="193500" cy="1161300"/>
              </a:xfrm>
              <a:prstGeom prst="rect">
                <a:avLst/>
              </a:prstGeom>
              <a:solidFill>
                <a:srgbClr val="ABCA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65" name="Google Shape;46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4050" y="2497125"/>
              <a:ext cx="8331399" cy="4828476"/>
            </a:xfrm>
            <a:prstGeom prst="rect">
              <a:avLst/>
            </a:prstGeom>
            <a:noFill/>
            <a:ln cap="flat" cmpd="sng" w="28575">
              <a:solidFill>
                <a:srgbClr val="1894F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350" y="-24100"/>
            <a:ext cx="18380351" cy="103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Know your people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472" name="Google Shape;472;p39"/>
          <p:cNvGrpSpPr/>
          <p:nvPr/>
        </p:nvGrpSpPr>
        <p:grpSpPr>
          <a:xfrm>
            <a:off x="9996625" y="2409513"/>
            <a:ext cx="6958450" cy="1161300"/>
            <a:chOff x="9996625" y="2257113"/>
            <a:chExt cx="6958450" cy="1161300"/>
          </a:xfrm>
        </p:grpSpPr>
        <p:sp>
          <p:nvSpPr>
            <p:cNvPr id="473" name="Google Shape;473;p39"/>
            <p:cNvSpPr txBox="1"/>
            <p:nvPr/>
          </p:nvSpPr>
          <p:spPr>
            <a:xfrm>
              <a:off x="10331975" y="2437563"/>
              <a:ext cx="6623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They do not talk and it is fine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9996625" y="2257113"/>
              <a:ext cx="193500" cy="11613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39"/>
          <p:cNvGrpSpPr/>
          <p:nvPr/>
        </p:nvGrpSpPr>
        <p:grpSpPr>
          <a:xfrm>
            <a:off x="10072825" y="5333188"/>
            <a:ext cx="6958450" cy="1508400"/>
            <a:chOff x="9996625" y="2160488"/>
            <a:chExt cx="6958450" cy="1508400"/>
          </a:xfrm>
        </p:grpSpPr>
        <p:sp>
          <p:nvSpPr>
            <p:cNvPr id="476" name="Google Shape;476;p39"/>
            <p:cNvSpPr txBox="1"/>
            <p:nvPr/>
          </p:nvSpPr>
          <p:spPr>
            <a:xfrm>
              <a:off x="10331975" y="2160488"/>
              <a:ext cx="6623100" cy="15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if you can - meet them in personal 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9996625" y="2257113"/>
              <a:ext cx="193500" cy="1161300"/>
            </a:xfrm>
            <a:prstGeom prst="rect">
              <a:avLst/>
            </a:prstGeom>
            <a:solidFill>
              <a:srgbClr val="F5C9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39"/>
          <p:cNvGrpSpPr/>
          <p:nvPr/>
        </p:nvGrpSpPr>
        <p:grpSpPr>
          <a:xfrm>
            <a:off x="10072825" y="3930063"/>
            <a:ext cx="7034650" cy="1161300"/>
            <a:chOff x="9920425" y="2257113"/>
            <a:chExt cx="7034650" cy="1161300"/>
          </a:xfrm>
        </p:grpSpPr>
        <p:sp>
          <p:nvSpPr>
            <p:cNvPr id="479" name="Google Shape;479;p39"/>
            <p:cNvSpPr txBox="1"/>
            <p:nvPr/>
          </p:nvSpPr>
          <p:spPr>
            <a:xfrm>
              <a:off x="10331975" y="2437563"/>
              <a:ext cx="6623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Cameras turned off - OK!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9920425" y="2257113"/>
              <a:ext cx="193500" cy="1161300"/>
            </a:xfrm>
            <a:prstGeom prst="rect">
              <a:avLst/>
            </a:prstGeom>
            <a:solidFill>
              <a:srgbClr val="ABCA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1" name="Google Shape;4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0718">
            <a:off x="1872707" y="2570124"/>
            <a:ext cx="6599760" cy="441490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9"/>
          <p:cNvSpPr txBox="1"/>
          <p:nvPr/>
        </p:nvSpPr>
        <p:spPr>
          <a:xfrm rot="-232668">
            <a:off x="6724674" y="7567711"/>
            <a:ext cx="6871332" cy="215501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and </a:t>
            </a:r>
            <a:r>
              <a:rPr lang="ru" sz="32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yes, you can visit 3 city in 2 different countries city to meet people who go to your book club and take 1 photo with them :)</a:t>
            </a:r>
            <a:endParaRPr sz="35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483" name="Google Shape;4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0539">
            <a:off x="-854601" y="2186807"/>
            <a:ext cx="4674704" cy="623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15352">
            <a:off x="3265891" y="5009670"/>
            <a:ext cx="2930919" cy="348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350" y="-24100"/>
            <a:ext cx="18380351" cy="103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Know your people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491" name="Google Shape;491;p40"/>
          <p:cNvGrpSpPr/>
          <p:nvPr/>
        </p:nvGrpSpPr>
        <p:grpSpPr>
          <a:xfrm>
            <a:off x="9996625" y="2409513"/>
            <a:ext cx="6958450" cy="1161300"/>
            <a:chOff x="9996625" y="2257113"/>
            <a:chExt cx="6958450" cy="1161300"/>
          </a:xfrm>
        </p:grpSpPr>
        <p:sp>
          <p:nvSpPr>
            <p:cNvPr id="492" name="Google Shape;492;p40"/>
            <p:cNvSpPr txBox="1"/>
            <p:nvPr/>
          </p:nvSpPr>
          <p:spPr>
            <a:xfrm>
              <a:off x="10331975" y="2437563"/>
              <a:ext cx="6623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They do not talk and it is fine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9996625" y="2257113"/>
              <a:ext cx="193500" cy="11613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40"/>
          <p:cNvGrpSpPr/>
          <p:nvPr/>
        </p:nvGrpSpPr>
        <p:grpSpPr>
          <a:xfrm>
            <a:off x="10072825" y="5333188"/>
            <a:ext cx="6958450" cy="1508400"/>
            <a:chOff x="9996625" y="2160488"/>
            <a:chExt cx="6958450" cy="1508400"/>
          </a:xfrm>
        </p:grpSpPr>
        <p:sp>
          <p:nvSpPr>
            <p:cNvPr id="495" name="Google Shape;495;p40"/>
            <p:cNvSpPr txBox="1"/>
            <p:nvPr/>
          </p:nvSpPr>
          <p:spPr>
            <a:xfrm>
              <a:off x="10331975" y="2160488"/>
              <a:ext cx="6623100" cy="15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if you can - meet them in personal 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9996625" y="2257113"/>
              <a:ext cx="193500" cy="1161300"/>
            </a:xfrm>
            <a:prstGeom prst="rect">
              <a:avLst/>
            </a:prstGeom>
            <a:solidFill>
              <a:srgbClr val="F5C9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40"/>
          <p:cNvGrpSpPr/>
          <p:nvPr/>
        </p:nvGrpSpPr>
        <p:grpSpPr>
          <a:xfrm>
            <a:off x="10072813" y="3871363"/>
            <a:ext cx="7136488" cy="1161300"/>
            <a:chOff x="9818588" y="2198400"/>
            <a:chExt cx="7136488" cy="1161300"/>
          </a:xfrm>
        </p:grpSpPr>
        <p:sp>
          <p:nvSpPr>
            <p:cNvPr id="498" name="Google Shape;498;p40"/>
            <p:cNvSpPr txBox="1"/>
            <p:nvPr/>
          </p:nvSpPr>
          <p:spPr>
            <a:xfrm>
              <a:off x="10331975" y="2437563"/>
              <a:ext cx="6623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Cameras turned off - OK!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9818588" y="2198400"/>
              <a:ext cx="193500" cy="1161300"/>
            </a:xfrm>
            <a:prstGeom prst="rect">
              <a:avLst/>
            </a:prstGeom>
            <a:solidFill>
              <a:srgbClr val="ABCA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40"/>
          <p:cNvGrpSpPr/>
          <p:nvPr/>
        </p:nvGrpSpPr>
        <p:grpSpPr>
          <a:xfrm>
            <a:off x="9996625" y="7085788"/>
            <a:ext cx="6958450" cy="2216400"/>
            <a:chOff x="9996625" y="2160488"/>
            <a:chExt cx="6958450" cy="2216400"/>
          </a:xfrm>
        </p:grpSpPr>
        <p:sp>
          <p:nvSpPr>
            <p:cNvPr id="501" name="Google Shape;501;p40"/>
            <p:cNvSpPr txBox="1"/>
            <p:nvPr/>
          </p:nvSpPr>
          <p:spPr>
            <a:xfrm>
              <a:off x="10331975" y="2160488"/>
              <a:ext cx="66231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000">
                  <a:solidFill>
                    <a:srgbClr val="002543"/>
                  </a:solidFill>
                  <a:latin typeface="Archivo"/>
                  <a:ea typeface="Archivo"/>
                  <a:cs typeface="Archivo"/>
                  <a:sym typeface="Archivo"/>
                </a:rPr>
                <a:t>money is bad motivation, but people likes stickers and presents </a:t>
              </a:r>
              <a:endParaRPr sz="4000">
                <a:solidFill>
                  <a:srgbClr val="00254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9996625" y="2257113"/>
              <a:ext cx="193500" cy="11613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3" name="Google Shape;5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33401">
            <a:off x="2219459" y="4473085"/>
            <a:ext cx="4601158" cy="462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39363">
            <a:off x="-947552" y="2933312"/>
            <a:ext cx="4138630" cy="35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04888">
            <a:off x="2614868" y="2229872"/>
            <a:ext cx="3221541" cy="380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00119">
            <a:off x="5706150" y="2315488"/>
            <a:ext cx="3657599" cy="36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288000" cy="121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1"/>
          <p:cNvSpPr/>
          <p:nvPr/>
        </p:nvSpPr>
        <p:spPr>
          <a:xfrm>
            <a:off x="1360275" y="4044625"/>
            <a:ext cx="15677100" cy="348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ru" sz="97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Give</a:t>
            </a:r>
            <a:r>
              <a:rPr lang="ru" sz="7610">
                <a:solidFill>
                  <a:schemeClr val="dk2"/>
                </a:solidFill>
              </a:rPr>
              <a:t> </a:t>
            </a:r>
            <a:r>
              <a:rPr lang="ru" sz="97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them access to your kitchen and observe</a:t>
            </a:r>
            <a:endParaRPr sz="761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1213703" y="2406700"/>
            <a:ext cx="3491063" cy="3659100"/>
            <a:chOff x="606849" y="1203350"/>
            <a:chExt cx="1719651" cy="1829550"/>
          </a:xfrm>
        </p:grpSpPr>
        <p:sp>
          <p:nvSpPr>
            <p:cNvPr id="95" name="Google Shape;95;p15"/>
            <p:cNvSpPr/>
            <p:nvPr/>
          </p:nvSpPr>
          <p:spPr>
            <a:xfrm>
              <a:off x="19127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6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192125" y="2443825"/>
              <a:ext cx="1134375" cy="589075"/>
            </a:xfrm>
            <a:custGeom>
              <a:rect b="b" l="l" r="r" t="t"/>
              <a:pathLst>
                <a:path extrusionOk="0" h="23563" w="45375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2011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606849" y="16263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Scala UA first meetup</a:t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5"/>
            <p:cNvSpPr txBox="1"/>
            <p:nvPr/>
          </p:nvSpPr>
          <p:spPr>
            <a:xfrm>
              <a:off x="6068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Community born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5460473" y="2618850"/>
            <a:ext cx="4040140" cy="3446950"/>
            <a:chOff x="2936220" y="1309425"/>
            <a:chExt cx="1764330" cy="1723475"/>
          </a:xfrm>
        </p:grpSpPr>
        <p:sp>
          <p:nvSpPr>
            <p:cNvPr id="100" name="Google Shape;100;p15"/>
            <p:cNvSpPr/>
            <p:nvPr/>
          </p:nvSpPr>
          <p:spPr>
            <a:xfrm>
              <a:off x="42865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7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470917" y="2443825"/>
              <a:ext cx="1229634" cy="589075"/>
            </a:xfrm>
            <a:custGeom>
              <a:rect b="b" l="l" r="r" t="t"/>
              <a:pathLst>
                <a:path extrusionOk="0" h="23563" w="49602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2013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2980655" y="1772306"/>
              <a:ext cx="1305900" cy="6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Scala Luxoft meet-ups by Alex Nemish</a:t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2936220" y="1309425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Meetings in the IT tent during the revolution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4" name="Google Shape;104;p15"/>
          <p:cNvGrpSpPr/>
          <p:nvPr/>
        </p:nvGrpSpPr>
        <p:grpSpPr>
          <a:xfrm>
            <a:off x="9678024" y="2025700"/>
            <a:ext cx="4728641" cy="4040100"/>
            <a:chOff x="4837366" y="1012850"/>
            <a:chExt cx="2078432" cy="2020050"/>
          </a:xfrm>
        </p:grpSpPr>
        <p:sp>
          <p:nvSpPr>
            <p:cNvPr id="105" name="Google Shape;105;p15"/>
            <p:cNvSpPr/>
            <p:nvPr/>
          </p:nvSpPr>
          <p:spPr>
            <a:xfrm>
              <a:off x="6523103" y="1382375"/>
              <a:ext cx="230425" cy="1119800"/>
            </a:xfrm>
            <a:custGeom>
              <a:rect b="b" l="l" r="r" t="t"/>
              <a:pathLst>
                <a:path extrusionOk="0" h="44792" w="9217">
                  <a:moveTo>
                    <a:pt x="1" y="1"/>
                  </a:moveTo>
                  <a:lnTo>
                    <a:pt x="1" y="33291"/>
                  </a:lnTo>
                  <a:cubicBezTo>
                    <a:pt x="1" y="38244"/>
                    <a:pt x="2823" y="42649"/>
                    <a:pt x="7097" y="44792"/>
                  </a:cubicBezTo>
                  <a:lnTo>
                    <a:pt x="9216" y="44792"/>
                  </a:lnTo>
                  <a:lnTo>
                    <a:pt x="9216" y="43328"/>
                  </a:lnTo>
                  <a:cubicBezTo>
                    <a:pt x="5025" y="41804"/>
                    <a:pt x="2192" y="37827"/>
                    <a:pt x="2192" y="332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613157" y="2443825"/>
              <a:ext cx="1302642" cy="589075"/>
            </a:xfrm>
            <a:custGeom>
              <a:rect b="b" l="l" r="r" t="t"/>
              <a:pathLst>
                <a:path extrusionOk="0" h="23563" w="49615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2015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4837366" y="1713788"/>
              <a:ext cx="1689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Scala + Akka workshop Kyiv, Scala Core workshop Kharkiv , FP Monands on Exotic Meetup, ScalaUa - 3 meetups, Advanced Scala course by Alex Nemish, java-scala labs Odesa</a:t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4849514" y="1012850"/>
              <a:ext cx="1811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Scala UA conference 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9" name="Google Shape;109;p15"/>
          <p:cNvGrpSpPr/>
          <p:nvPr/>
        </p:nvGrpSpPr>
        <p:grpSpPr>
          <a:xfrm>
            <a:off x="2144448" y="4887775"/>
            <a:ext cx="4825205" cy="4643465"/>
            <a:chOff x="1634188" y="2443825"/>
            <a:chExt cx="1826968" cy="1966570"/>
          </a:xfrm>
        </p:grpSpPr>
        <p:sp>
          <p:nvSpPr>
            <p:cNvPr id="110" name="Google Shape;110;p15"/>
            <p:cNvSpPr/>
            <p:nvPr/>
          </p:nvSpPr>
          <p:spPr>
            <a:xfrm>
              <a:off x="3035500" y="2896485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7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515970" y="2443825"/>
              <a:ext cx="945185" cy="485103"/>
            </a:xfrm>
            <a:custGeom>
              <a:rect b="b" l="l" r="r" t="t"/>
              <a:pathLst>
                <a:path extrusionOk="0" h="23563" w="49603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2012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1634188" y="3887795"/>
              <a:ext cx="14013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scala-koans code retreat in Odesa, Scala UA - 3 meetups,</a:t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16341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First course in KPI university by Ruslan Shevchenko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11919725" y="4887600"/>
            <a:ext cx="5018450" cy="4375668"/>
            <a:chOff x="6257931" y="2443816"/>
            <a:chExt cx="1998746" cy="2129797"/>
          </a:xfrm>
        </p:grpSpPr>
        <p:sp>
          <p:nvSpPr>
            <p:cNvPr id="115" name="Google Shape;115;p15"/>
            <p:cNvSpPr/>
            <p:nvPr/>
          </p:nvSpPr>
          <p:spPr>
            <a:xfrm>
              <a:off x="777985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6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122376" y="2443816"/>
              <a:ext cx="1134300" cy="589075"/>
            </a:xfrm>
            <a:custGeom>
              <a:rect b="b" l="l" r="r" t="t"/>
              <a:pathLst>
                <a:path extrusionOk="0" h="23563" w="49614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2016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6288280" y="3698513"/>
              <a:ext cx="1491600" cy="8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ScalaUA, Java/Scala Lab Odesa, ScalaUa - 1 meetup, Advanced Scala course by Alex Nemish, Scala course by Ruslan Shevchenko</a:t>
              </a:r>
              <a:r>
                <a:rPr lang="ru" sz="1000">
                  <a:solidFill>
                    <a:schemeClr val="dk1"/>
                  </a:solidFill>
                </a:rPr>
                <a:t> 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6257931" y="3343087"/>
              <a:ext cx="15219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Scala course in Kharkiv university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19" name="Google Shape;119;p15"/>
          <p:cNvSpPr txBox="1"/>
          <p:nvPr>
            <p:ph type="title"/>
          </p:nvPr>
        </p:nvSpPr>
        <p:spPr>
          <a:xfrm>
            <a:off x="623400" y="65547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Scala Ukraine timeline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4087075" y="2909450"/>
            <a:ext cx="744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6225050" y="8209425"/>
            <a:ext cx="744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</a:endParaRPr>
          </a:p>
        </p:txBody>
      </p:sp>
      <p:grpSp>
        <p:nvGrpSpPr>
          <p:cNvPr id="122" name="Google Shape;122;p15"/>
          <p:cNvGrpSpPr/>
          <p:nvPr/>
        </p:nvGrpSpPr>
        <p:grpSpPr>
          <a:xfrm>
            <a:off x="8015975" y="4887726"/>
            <a:ext cx="3756387" cy="3841298"/>
            <a:chOff x="4007988" y="2443820"/>
            <a:chExt cx="1878194" cy="1781017"/>
          </a:xfrm>
        </p:grpSpPr>
        <p:sp>
          <p:nvSpPr>
            <p:cNvPr id="123" name="Google Shape;123;p15"/>
            <p:cNvSpPr/>
            <p:nvPr/>
          </p:nvSpPr>
          <p:spPr>
            <a:xfrm>
              <a:off x="5409300" y="2922640"/>
              <a:ext cx="230125" cy="1120100"/>
            </a:xfrm>
            <a:custGeom>
              <a:rect b="b" l="l" r="r" t="t"/>
              <a:pathLst>
                <a:path extrusionOk="0" h="44804" w="9205">
                  <a:moveTo>
                    <a:pt x="7097" y="0"/>
                  </a:moveTo>
                  <a:cubicBezTo>
                    <a:pt x="2811" y="2143"/>
                    <a:pt x="1" y="6549"/>
                    <a:pt x="1" y="11514"/>
                  </a:cubicBezTo>
                  <a:lnTo>
                    <a:pt x="1" y="44803"/>
                  </a:lnTo>
                  <a:lnTo>
                    <a:pt x="2180" y="44803"/>
                  </a:lnTo>
                  <a:lnTo>
                    <a:pt x="2180" y="11514"/>
                  </a:lnTo>
                  <a:cubicBezTo>
                    <a:pt x="2180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624125" y="2443820"/>
              <a:ext cx="1262056" cy="534880"/>
            </a:xfrm>
            <a:custGeom>
              <a:rect b="b" l="l" r="r" t="t"/>
              <a:pathLst>
                <a:path extrusionOk="0" h="23563" w="49614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2014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40079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java-scala labs Odesa, ScalaUa - 2 meetup</a:t>
              </a:r>
              <a:r>
                <a:rPr lang="ru" sz="2100">
                  <a:solidFill>
                    <a:schemeClr val="dk1"/>
                  </a:solidFill>
                </a:rPr>
                <a:t>s</a:t>
              </a:r>
              <a:endParaRPr sz="2100">
                <a:solidFill>
                  <a:schemeClr val="dk1"/>
                </a:solidFill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4007988" y="3307757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Odesa regular </a:t>
              </a: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meetups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301" y="7843876"/>
            <a:ext cx="657900" cy="91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425" y="2821525"/>
            <a:ext cx="574425" cy="9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0975" y="2879613"/>
            <a:ext cx="574425" cy="7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96847">
            <a:off x="14030397" y="3201623"/>
            <a:ext cx="2303302" cy="5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98925" y="7198100"/>
            <a:ext cx="744599" cy="101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25225" y="7379725"/>
            <a:ext cx="912950" cy="9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"/>
          <p:cNvSpPr txBox="1"/>
          <p:nvPr/>
        </p:nvSpPr>
        <p:spPr>
          <a:xfrm>
            <a:off x="4111050" y="3617700"/>
            <a:ext cx="10065900" cy="28014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THANKS!</a:t>
            </a:r>
            <a:endParaRPr sz="17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518" name="Google Shape;518;p42"/>
          <p:cNvSpPr txBox="1"/>
          <p:nvPr/>
        </p:nvSpPr>
        <p:spPr>
          <a:xfrm>
            <a:off x="15469200" y="9728275"/>
            <a:ext cx="281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2543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loveslides.com</a:t>
            </a:r>
            <a:endParaRPr sz="1900">
              <a:solidFill>
                <a:srgbClr val="002543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pic>
        <p:nvPicPr>
          <p:cNvPr id="519" name="Google Shape;5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575" y="8535875"/>
            <a:ext cx="2557925" cy="59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5300" y="8535863"/>
            <a:ext cx="4013392" cy="5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3475" y="6129200"/>
            <a:ext cx="2557925" cy="221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97500" y="8410500"/>
            <a:ext cx="846600" cy="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6"/>
          <p:cNvGrpSpPr/>
          <p:nvPr/>
        </p:nvGrpSpPr>
        <p:grpSpPr>
          <a:xfrm>
            <a:off x="4368647" y="2564225"/>
            <a:ext cx="5836240" cy="3882575"/>
            <a:chOff x="2517897" y="1091613"/>
            <a:chExt cx="2139855" cy="1941288"/>
          </a:xfrm>
        </p:grpSpPr>
        <p:sp>
          <p:nvSpPr>
            <p:cNvPr id="138" name="Google Shape;138;p16"/>
            <p:cNvSpPr/>
            <p:nvPr/>
          </p:nvSpPr>
          <p:spPr>
            <a:xfrm>
              <a:off x="4287513" y="1420475"/>
              <a:ext cx="171655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7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3544187" y="2443825"/>
              <a:ext cx="1113565" cy="589075"/>
            </a:xfrm>
            <a:custGeom>
              <a:rect b="b" l="l" r="r" t="t"/>
              <a:pathLst>
                <a:path extrusionOk="0" h="23563" w="49602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2019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" name="Google Shape;140;p16"/>
            <p:cNvSpPr txBox="1"/>
            <p:nvPr/>
          </p:nvSpPr>
          <p:spPr>
            <a:xfrm>
              <a:off x="2517897" y="1667550"/>
              <a:ext cx="1768800" cy="6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3 Kyiv Scala group meetups, 2 Kyiv Scala group workshop, FP Advanced Scala course by Alex Nemish</a:t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2529548" y="1091613"/>
              <a:ext cx="1757100" cy="6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Intro to programming with dependent types course by Dmytro Mitin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2" name="Google Shape;142;p16"/>
          <p:cNvGrpSpPr/>
          <p:nvPr/>
        </p:nvGrpSpPr>
        <p:grpSpPr>
          <a:xfrm>
            <a:off x="10767369" y="2787700"/>
            <a:ext cx="3984854" cy="3659100"/>
            <a:chOff x="5354475" y="1203350"/>
            <a:chExt cx="1831275" cy="1829550"/>
          </a:xfrm>
        </p:grpSpPr>
        <p:sp>
          <p:nvSpPr>
            <p:cNvPr id="143" name="Google Shape;143;p16"/>
            <p:cNvSpPr/>
            <p:nvPr/>
          </p:nvSpPr>
          <p:spPr>
            <a:xfrm>
              <a:off x="6657075" y="1382375"/>
              <a:ext cx="230425" cy="1119800"/>
            </a:xfrm>
            <a:custGeom>
              <a:rect b="b" l="l" r="r" t="t"/>
              <a:pathLst>
                <a:path extrusionOk="0" h="44792" w="9217">
                  <a:moveTo>
                    <a:pt x="1" y="1"/>
                  </a:moveTo>
                  <a:lnTo>
                    <a:pt x="1" y="33291"/>
                  </a:lnTo>
                  <a:cubicBezTo>
                    <a:pt x="1" y="38244"/>
                    <a:pt x="2823" y="42649"/>
                    <a:pt x="7097" y="44792"/>
                  </a:cubicBezTo>
                  <a:lnTo>
                    <a:pt x="9216" y="44792"/>
                  </a:lnTo>
                  <a:lnTo>
                    <a:pt x="9216" y="43328"/>
                  </a:lnTo>
                  <a:cubicBezTo>
                    <a:pt x="5025" y="41804"/>
                    <a:pt x="2192" y="37827"/>
                    <a:pt x="2192" y="332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5945375" y="2443825"/>
              <a:ext cx="1240375" cy="589075"/>
            </a:xfrm>
            <a:custGeom>
              <a:rect b="b" l="l" r="r" t="t"/>
              <a:pathLst>
                <a:path extrusionOk="0" h="23563" w="49615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2021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5354475" y="15882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 Kyiv Scala group  online meetups</a:t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5354475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Kyiv university Scala course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7" name="Google Shape;147;p16"/>
          <p:cNvGrpSpPr/>
          <p:nvPr/>
        </p:nvGrpSpPr>
        <p:grpSpPr>
          <a:xfrm>
            <a:off x="2695650" y="5268650"/>
            <a:ext cx="4792269" cy="4265725"/>
            <a:chOff x="1347825" y="2443825"/>
            <a:chExt cx="2396134" cy="2132863"/>
          </a:xfrm>
        </p:grpSpPr>
        <p:sp>
          <p:nvSpPr>
            <p:cNvPr id="148" name="Google Shape;148;p16"/>
            <p:cNvSpPr/>
            <p:nvPr/>
          </p:nvSpPr>
          <p:spPr>
            <a:xfrm>
              <a:off x="322600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7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2414475" y="2443825"/>
              <a:ext cx="1329484" cy="589075"/>
            </a:xfrm>
            <a:custGeom>
              <a:rect b="b" l="l" r="r" t="t"/>
              <a:pathLst>
                <a:path extrusionOk="0" h="23563" w="49603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2018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" name="Google Shape;150;p16"/>
            <p:cNvSpPr txBox="1"/>
            <p:nvPr/>
          </p:nvSpPr>
          <p:spPr>
            <a:xfrm>
              <a:off x="1347825" y="3772688"/>
              <a:ext cx="18783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9 Kyiv Scala group meet-ups, Advanced Scala course by Alex Nemish</a:t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17484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Scala UA in person</a:t>
              </a:r>
              <a:r>
                <a:rPr lang="ru" sz="2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7324572" y="5268625"/>
            <a:ext cx="5068476" cy="3659105"/>
            <a:chOff x="3750839" y="2443818"/>
            <a:chExt cx="2135354" cy="1781020"/>
          </a:xfrm>
        </p:grpSpPr>
        <p:sp>
          <p:nvSpPr>
            <p:cNvPr id="153" name="Google Shape;153;p16"/>
            <p:cNvSpPr/>
            <p:nvPr/>
          </p:nvSpPr>
          <p:spPr>
            <a:xfrm>
              <a:off x="5409302" y="2956206"/>
              <a:ext cx="199449" cy="1120100"/>
            </a:xfrm>
            <a:custGeom>
              <a:rect b="b" l="l" r="r" t="t"/>
              <a:pathLst>
                <a:path extrusionOk="0" h="44804" w="9205">
                  <a:moveTo>
                    <a:pt x="7097" y="0"/>
                  </a:moveTo>
                  <a:cubicBezTo>
                    <a:pt x="2811" y="2143"/>
                    <a:pt x="1" y="6549"/>
                    <a:pt x="1" y="11514"/>
                  </a:cubicBezTo>
                  <a:lnTo>
                    <a:pt x="1" y="44803"/>
                  </a:lnTo>
                  <a:lnTo>
                    <a:pt x="2180" y="44803"/>
                  </a:lnTo>
                  <a:lnTo>
                    <a:pt x="2180" y="11514"/>
                  </a:lnTo>
                  <a:cubicBezTo>
                    <a:pt x="2180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4846159" y="2443818"/>
              <a:ext cx="1040033" cy="557501"/>
            </a:xfrm>
            <a:custGeom>
              <a:rect b="b" l="l" r="r" t="t"/>
              <a:pathLst>
                <a:path extrusionOk="0" h="23563" w="49614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2020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3885005" y="3689938"/>
              <a:ext cx="1524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 Kyiv Scala group  online meet-ups, 2 Scala trainings by Dmytro Mitin</a:t>
              </a:r>
              <a:endParaRPr sz="2100">
                <a:solidFill>
                  <a:schemeClr val="dk1"/>
                </a:solidFill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16"/>
            <p:cNvSpPr txBox="1"/>
            <p:nvPr/>
          </p:nvSpPr>
          <p:spPr>
            <a:xfrm>
              <a:off x="3750839" y="3343090"/>
              <a:ext cx="165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Scala UA conference  online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57" name="Google Shape;157;p16"/>
          <p:cNvSpPr txBox="1"/>
          <p:nvPr>
            <p:ph type="title"/>
          </p:nvPr>
        </p:nvSpPr>
        <p:spPr>
          <a:xfrm>
            <a:off x="623400" y="65547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Covid and post covid times </a:t>
            </a:r>
            <a:endParaRPr/>
          </a:p>
        </p:txBody>
      </p:sp>
      <p:grpSp>
        <p:nvGrpSpPr>
          <p:cNvPr id="158" name="Google Shape;158;p16"/>
          <p:cNvGrpSpPr/>
          <p:nvPr/>
        </p:nvGrpSpPr>
        <p:grpSpPr>
          <a:xfrm>
            <a:off x="12955400" y="5268650"/>
            <a:ext cx="4015200" cy="3751525"/>
            <a:chOff x="6363400" y="2443825"/>
            <a:chExt cx="2007600" cy="1875763"/>
          </a:xfrm>
        </p:grpSpPr>
        <p:sp>
          <p:nvSpPr>
            <p:cNvPr id="159" name="Google Shape;159;p16"/>
            <p:cNvSpPr/>
            <p:nvPr/>
          </p:nvSpPr>
          <p:spPr>
            <a:xfrm>
              <a:off x="777985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6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7130650" y="2443825"/>
              <a:ext cx="1240350" cy="589075"/>
            </a:xfrm>
            <a:custGeom>
              <a:rect b="b" l="l" r="r" t="t"/>
              <a:pathLst>
                <a:path extrusionOk="0" h="23563" w="49614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Feb </a:t>
              </a: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2022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6363400" y="3730388"/>
              <a:ext cx="14013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Scala Ukraine meet-up, Google Summer code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16"/>
            <p:cNvSpPr txBox="1"/>
            <p:nvPr/>
          </p:nvSpPr>
          <p:spPr>
            <a:xfrm>
              <a:off x="6378538" y="3343088"/>
              <a:ext cx="14013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Scala Ukraine group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3" name="Google Shape;163;p16"/>
          <p:cNvGrpSpPr/>
          <p:nvPr/>
        </p:nvGrpSpPr>
        <p:grpSpPr>
          <a:xfrm>
            <a:off x="255301" y="2706825"/>
            <a:ext cx="4839477" cy="3739975"/>
            <a:chOff x="127650" y="1162913"/>
            <a:chExt cx="2264295" cy="1869988"/>
          </a:xfrm>
        </p:grpSpPr>
        <p:sp>
          <p:nvSpPr>
            <p:cNvPr id="164" name="Google Shape;164;p16"/>
            <p:cNvSpPr/>
            <p:nvPr/>
          </p:nvSpPr>
          <p:spPr>
            <a:xfrm>
              <a:off x="19127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6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127650" y="1592250"/>
              <a:ext cx="1785300" cy="10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Kyiv Scala group 2 meet-ups, Scala UA, Intellias Advanced Scala CodeSpace Scala course </a:t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226350" y="1162913"/>
              <a:ext cx="1686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Kyiv Scala group by Evaldas Miliauskas</a:t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1168975" y="2443825"/>
              <a:ext cx="1222970" cy="589075"/>
            </a:xfrm>
            <a:custGeom>
              <a:rect b="b" l="l" r="r" t="t"/>
              <a:pathLst>
                <a:path extrusionOk="0" h="23563" w="45375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2017</a:t>
              </a:r>
              <a:endParaRPr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68" name="Google Shape;1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6500" y="7715750"/>
            <a:ext cx="8466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8">
            <a:off x="6202627" y="7872670"/>
            <a:ext cx="1253869" cy="28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5400" y="3111450"/>
            <a:ext cx="609150" cy="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80741" y="3032003"/>
            <a:ext cx="1050000" cy="1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8">
            <a:off x="11120277" y="7919120"/>
            <a:ext cx="1253869" cy="28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0600" y="3009763"/>
            <a:ext cx="1050000" cy="1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BCAE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2525" y="-157450"/>
            <a:ext cx="17990124" cy="104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/>
        </p:nvSpPr>
        <p:spPr>
          <a:xfrm>
            <a:off x="138550" y="7126025"/>
            <a:ext cx="4675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02543"/>
                </a:solidFill>
                <a:latin typeface="Paytone One"/>
                <a:ea typeface="Paytone One"/>
                <a:cs typeface="Paytone One"/>
                <a:sym typeface="Paytone One"/>
              </a:rPr>
              <a:t>Air alert number by </a:t>
            </a:r>
            <a:r>
              <a:rPr lang="ru" sz="3600">
                <a:solidFill>
                  <a:srgbClr val="002543"/>
                </a:solidFill>
                <a:latin typeface="Paytone One"/>
                <a:ea typeface="Paytone One"/>
                <a:cs typeface="Paytone One"/>
                <a:sym typeface="Paytone One"/>
              </a:rPr>
              <a:t>region </a:t>
            </a:r>
            <a:endParaRPr sz="3600">
              <a:solidFill>
                <a:srgbClr val="00254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02543"/>
                </a:solidFill>
                <a:latin typeface="Paytone One"/>
                <a:ea typeface="Paytone One"/>
                <a:cs typeface="Paytone One"/>
                <a:sym typeface="Paytone One"/>
              </a:rPr>
              <a:t>since Feb 24 2022</a:t>
            </a:r>
            <a:endParaRPr sz="3600">
              <a:solidFill>
                <a:srgbClr val="00254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180" name="Google Shape;1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2770" y="0"/>
            <a:ext cx="1413611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/>
        </p:nvSpPr>
        <p:spPr>
          <a:xfrm>
            <a:off x="2230650" y="2596650"/>
            <a:ext cx="13826700" cy="16623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Challenges </a:t>
            </a:r>
            <a:endParaRPr sz="9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2049275" y="5182800"/>
            <a:ext cx="3315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Dangerous to meet</a:t>
            </a:r>
            <a:endParaRPr sz="3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5859275" y="5182800"/>
            <a:ext cx="3315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We moved to different countries</a:t>
            </a:r>
            <a:endParaRPr sz="3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9669275" y="5224350"/>
            <a:ext cx="3315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Emotional burnout</a:t>
            </a:r>
            <a:endParaRPr sz="3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13077500" y="5224350"/>
            <a:ext cx="3315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Market decline</a:t>
            </a:r>
            <a:endParaRPr sz="36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925" y="2715750"/>
            <a:ext cx="6889275" cy="51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What worked out?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3875" y="2556450"/>
            <a:ext cx="79724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8928175" y="7507425"/>
            <a:ext cx="4573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Google summer code project</a:t>
            </a:r>
            <a:endParaRPr sz="36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2984400" y="9583325"/>
            <a:ext cx="51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https://www.scala-lang.org/blog/2023/12/20/gsoc-report.html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1211700" y="8595975"/>
            <a:ext cx="525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1 </a:t>
            </a:r>
            <a:r>
              <a:rPr lang="ru" sz="36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group, 442 members</a:t>
            </a:r>
            <a:endParaRPr sz="36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00" name="Google Shape;200;p19"/>
          <p:cNvCxnSpPr/>
          <p:nvPr/>
        </p:nvCxnSpPr>
        <p:spPr>
          <a:xfrm>
            <a:off x="8142475" y="2144525"/>
            <a:ext cx="100500" cy="7438800"/>
          </a:xfrm>
          <a:prstGeom prst="straightConnector1">
            <a:avLst/>
          </a:prstGeom>
          <a:noFill/>
          <a:ln cap="flat" cmpd="sng" w="28575">
            <a:solidFill>
              <a:srgbClr val="ABCAE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75" y="2967625"/>
            <a:ext cx="8281126" cy="56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>
            <p:ph idx="4294967295" type="title"/>
          </p:nvPr>
        </p:nvSpPr>
        <p:spPr>
          <a:xfrm>
            <a:off x="623400" y="538225"/>
            <a:ext cx="17041200" cy="1145400"/>
          </a:xfrm>
          <a:prstGeom prst="rect">
            <a:avLst/>
          </a:prstGeom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What did not and why?</a:t>
            </a:r>
            <a:endParaRPr sz="8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2875" y="2967613"/>
            <a:ext cx="7982274" cy="53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1641900" y="8814250"/>
            <a:ext cx="457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1 meetup, 477 views </a:t>
            </a:r>
            <a:endParaRPr sz="36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10975550" y="8814250"/>
            <a:ext cx="457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1 webinar, 138 views </a:t>
            </a:r>
            <a:endParaRPr sz="3600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10" name="Google Shape;210;p20"/>
          <p:cNvCxnSpPr/>
          <p:nvPr/>
        </p:nvCxnSpPr>
        <p:spPr>
          <a:xfrm>
            <a:off x="9365525" y="2211525"/>
            <a:ext cx="100500" cy="7438800"/>
          </a:xfrm>
          <a:prstGeom prst="straightConnector1">
            <a:avLst/>
          </a:prstGeom>
          <a:noFill/>
          <a:ln cap="flat" cmpd="sng" w="28575">
            <a:solidFill>
              <a:srgbClr val="ABCAE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/>
        </p:nvSpPr>
        <p:spPr>
          <a:xfrm>
            <a:off x="2696200" y="2236825"/>
            <a:ext cx="8383500" cy="6187800"/>
          </a:xfrm>
          <a:prstGeom prst="rect">
            <a:avLst/>
          </a:prstGeom>
          <a:noFill/>
          <a:ln>
            <a:noFill/>
          </a:ln>
          <a:effectLst>
            <a:outerShdw rotWithShape="0" algn="bl" dir="15900000" dist="1238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0">
                <a:solidFill>
                  <a:srgbClr val="0C5693"/>
                </a:solidFill>
                <a:latin typeface="Paytone One"/>
                <a:ea typeface="Paytone One"/>
                <a:cs typeface="Paytone One"/>
                <a:sym typeface="Paytone One"/>
              </a:rPr>
              <a:t>Problem: too big too soon</a:t>
            </a:r>
            <a:endParaRPr sz="13000">
              <a:solidFill>
                <a:srgbClr val="0C5693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216" name="Google Shape;216;p21"/>
          <p:cNvGrpSpPr/>
          <p:nvPr/>
        </p:nvGrpSpPr>
        <p:grpSpPr>
          <a:xfrm flipH="1">
            <a:off x="1855218" y="3108764"/>
            <a:ext cx="155299" cy="4572285"/>
            <a:chOff x="2510050" y="4295225"/>
            <a:chExt cx="48000" cy="3839998"/>
          </a:xfrm>
        </p:grpSpPr>
        <p:sp>
          <p:nvSpPr>
            <p:cNvPr id="217" name="Google Shape;217;p21"/>
            <p:cNvSpPr/>
            <p:nvPr/>
          </p:nvSpPr>
          <p:spPr>
            <a:xfrm>
              <a:off x="2510050" y="4295225"/>
              <a:ext cx="48000" cy="1920000"/>
            </a:xfrm>
            <a:prstGeom prst="rect">
              <a:avLst/>
            </a:prstGeom>
            <a:solidFill>
              <a:srgbClr val="1894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510050" y="6215223"/>
              <a:ext cx="48000" cy="1920000"/>
            </a:xfrm>
            <a:prstGeom prst="rect">
              <a:avLst/>
            </a:prstGeom>
            <a:solidFill>
              <a:srgbClr val="F5C9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21"/>
          <p:cNvGrpSpPr/>
          <p:nvPr/>
        </p:nvGrpSpPr>
        <p:grpSpPr>
          <a:xfrm>
            <a:off x="164500" y="9163500"/>
            <a:ext cx="3264500" cy="1123500"/>
            <a:chOff x="2161275" y="1839225"/>
            <a:chExt cx="3264500" cy="1123500"/>
          </a:xfrm>
        </p:grpSpPr>
        <p:pic>
          <p:nvPicPr>
            <p:cNvPr id="220" name="Google Shape;22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3275" y="184852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1"/>
            <p:cNvSpPr txBox="1"/>
            <p:nvPr/>
          </p:nvSpPr>
          <p:spPr>
            <a:xfrm>
              <a:off x="2161275" y="1839225"/>
              <a:ext cx="2513100" cy="11235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15900000" dist="123825">
                <a:schemeClr val="lt1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100">
                  <a:solidFill>
                    <a:srgbClr val="FFE599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Scala</a:t>
              </a:r>
              <a:endParaRPr sz="6100">
                <a:solidFill>
                  <a:srgbClr val="FFE599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